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73" r:id="rId3"/>
    <p:sldId id="274" r:id="rId4"/>
    <p:sldId id="294" r:id="rId5"/>
    <p:sldId id="272" r:id="rId6"/>
    <p:sldId id="295" r:id="rId7"/>
    <p:sldId id="276" r:id="rId8"/>
    <p:sldId id="275" r:id="rId9"/>
    <p:sldId id="277" r:id="rId10"/>
    <p:sldId id="279" r:id="rId11"/>
    <p:sldId id="256" r:id="rId12"/>
    <p:sldId id="283" r:id="rId13"/>
    <p:sldId id="281" r:id="rId14"/>
    <p:sldId id="284" r:id="rId15"/>
    <p:sldId id="285" r:id="rId16"/>
    <p:sldId id="287" r:id="rId17"/>
    <p:sldId id="288" r:id="rId18"/>
    <p:sldId id="278" r:id="rId19"/>
    <p:sldId id="280" r:id="rId20"/>
    <p:sldId id="262" r:id="rId21"/>
    <p:sldId id="290" r:id="rId22"/>
    <p:sldId id="264" r:id="rId23"/>
    <p:sldId id="265" r:id="rId24"/>
    <p:sldId id="267" r:id="rId25"/>
    <p:sldId id="293" r:id="rId26"/>
    <p:sldId id="292" r:id="rId27"/>
    <p:sldId id="291" r:id="rId28"/>
    <p:sldId id="257" r:id="rId29"/>
    <p:sldId id="258" r:id="rId30"/>
    <p:sldId id="259" r:id="rId31"/>
    <p:sldId id="260" r:id="rId32"/>
    <p:sldId id="261" r:id="rId33"/>
    <p:sldId id="289" r:id="rId34"/>
    <p:sldId id="263"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956" y="-49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image" Target="../media/image7.jpeg"/><Relationship Id="rId4" Type="http://schemas.openxmlformats.org/officeDocument/2006/relationships/image" Target="../media/image10.jpg"/></Relationships>
</file>

<file path=ppt/diagrams/_rels/drawing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image" Target="../media/image7.jpeg"/><Relationship Id="rId4" Type="http://schemas.openxmlformats.org/officeDocument/2006/relationships/image" Target="../media/image10.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29BC16-13FA-4EDF-BE98-E0D5F085457C}" type="doc">
      <dgm:prSet loTypeId="urn:microsoft.com/office/officeart/2005/8/layout/vList3" loCatId="picture" qsTypeId="urn:microsoft.com/office/officeart/2005/8/quickstyle/simple1" qsCatId="simple" csTypeId="urn:microsoft.com/office/officeart/2005/8/colors/accent1_2" csCatId="accent1" phldr="1"/>
      <dgm:spPr/>
    </dgm:pt>
    <dgm:pt modelId="{251C2B9C-36C3-488C-BB20-03E3454E1B3A}">
      <dgm:prSet phldrT="[Text]"/>
      <dgm:spPr/>
      <dgm:t>
        <a:bodyPr/>
        <a:lstStyle/>
        <a:p>
          <a:r>
            <a:rPr lang="mn-MN" dirty="0" smtClean="0"/>
            <a:t>Бурж Халиф</a:t>
          </a:r>
          <a:endParaRPr lang="en-US" dirty="0"/>
        </a:p>
      </dgm:t>
    </dgm:pt>
    <dgm:pt modelId="{DA831DB0-F90A-49BD-9031-AE579961898F}" type="parTrans" cxnId="{147355A5-8573-478E-8B5B-E9FDC1053BB0}">
      <dgm:prSet/>
      <dgm:spPr/>
      <dgm:t>
        <a:bodyPr/>
        <a:lstStyle/>
        <a:p>
          <a:endParaRPr lang="en-US"/>
        </a:p>
      </dgm:t>
    </dgm:pt>
    <dgm:pt modelId="{F43F4DC5-AB44-4330-8D3F-0FA421E0FEB4}" type="sibTrans" cxnId="{147355A5-8573-478E-8B5B-E9FDC1053BB0}">
      <dgm:prSet/>
      <dgm:spPr/>
      <dgm:t>
        <a:bodyPr/>
        <a:lstStyle/>
        <a:p>
          <a:endParaRPr lang="en-US"/>
        </a:p>
      </dgm:t>
    </dgm:pt>
    <dgm:pt modelId="{F80588B4-0F81-49DD-9250-66AC2EF7A334}">
      <dgm:prSet phldrT="[Text]"/>
      <dgm:spPr/>
      <dgm:t>
        <a:bodyPr/>
        <a:lstStyle/>
        <a:p>
          <a:r>
            <a:rPr lang="mn-MN" dirty="0" smtClean="0"/>
            <a:t>Эверест</a:t>
          </a:r>
          <a:endParaRPr lang="en-US" dirty="0"/>
        </a:p>
      </dgm:t>
    </dgm:pt>
    <dgm:pt modelId="{AB579550-4157-40D1-9BF7-E1F7704B296B}" type="parTrans" cxnId="{56623E95-2112-4750-BF20-6D34F424559B}">
      <dgm:prSet/>
      <dgm:spPr/>
      <dgm:t>
        <a:bodyPr/>
        <a:lstStyle/>
        <a:p>
          <a:endParaRPr lang="en-US"/>
        </a:p>
      </dgm:t>
    </dgm:pt>
    <dgm:pt modelId="{E0C3947F-9A45-47FC-9FFF-0E097B31A79F}" type="sibTrans" cxnId="{56623E95-2112-4750-BF20-6D34F424559B}">
      <dgm:prSet/>
      <dgm:spPr/>
      <dgm:t>
        <a:bodyPr/>
        <a:lstStyle/>
        <a:p>
          <a:endParaRPr lang="en-US"/>
        </a:p>
      </dgm:t>
    </dgm:pt>
    <dgm:pt modelId="{FDD8E525-AEE1-4082-BE25-A9A4E08FB105}">
      <dgm:prSet phldrT="[Text]"/>
      <dgm:spPr/>
      <dgm:t>
        <a:bodyPr/>
        <a:lstStyle/>
        <a:p>
          <a:r>
            <a:rPr lang="mn-MN" dirty="0" smtClean="0"/>
            <a:t>Бээжин</a:t>
          </a:r>
          <a:endParaRPr lang="en-US" dirty="0"/>
        </a:p>
      </dgm:t>
    </dgm:pt>
    <dgm:pt modelId="{06B775C5-6144-4D86-A661-D393AEC99AE2}" type="parTrans" cxnId="{C3DB5028-ABCA-4893-9521-15915C9E368F}">
      <dgm:prSet/>
      <dgm:spPr/>
      <dgm:t>
        <a:bodyPr/>
        <a:lstStyle/>
        <a:p>
          <a:endParaRPr lang="en-US"/>
        </a:p>
      </dgm:t>
    </dgm:pt>
    <dgm:pt modelId="{AAE4B7A4-C28B-40F2-9DE9-A42FE407E381}" type="sibTrans" cxnId="{C3DB5028-ABCA-4893-9521-15915C9E368F}">
      <dgm:prSet/>
      <dgm:spPr/>
      <dgm:t>
        <a:bodyPr/>
        <a:lstStyle/>
        <a:p>
          <a:endParaRPr lang="en-US"/>
        </a:p>
      </dgm:t>
    </dgm:pt>
    <dgm:pt modelId="{FE346807-EF64-4BE5-8274-8738D7CDDB23}">
      <dgm:prSet phldrT="[Text]"/>
      <dgm:spPr/>
      <dgm:t>
        <a:bodyPr/>
        <a:lstStyle/>
        <a:p>
          <a:r>
            <a:rPr lang="mn-MN" dirty="0" smtClean="0"/>
            <a:t>Таж махал</a:t>
          </a:r>
          <a:endParaRPr lang="en-US" dirty="0"/>
        </a:p>
      </dgm:t>
    </dgm:pt>
    <dgm:pt modelId="{2CF1DE7D-5F92-44EA-AB05-22673C7DE735}" type="parTrans" cxnId="{C6923A31-D70B-4E4D-A56E-2D684E49C8A1}">
      <dgm:prSet/>
      <dgm:spPr/>
      <dgm:t>
        <a:bodyPr/>
        <a:lstStyle/>
        <a:p>
          <a:endParaRPr lang="en-US"/>
        </a:p>
      </dgm:t>
    </dgm:pt>
    <dgm:pt modelId="{6CC12029-29DC-4F39-B2C6-B34BC63BD40E}" type="sibTrans" cxnId="{C6923A31-D70B-4E4D-A56E-2D684E49C8A1}">
      <dgm:prSet/>
      <dgm:spPr/>
      <dgm:t>
        <a:bodyPr/>
        <a:lstStyle/>
        <a:p>
          <a:endParaRPr lang="en-US"/>
        </a:p>
      </dgm:t>
    </dgm:pt>
    <dgm:pt modelId="{3B74B241-AC49-49CF-90D9-774245B881C9}" type="pres">
      <dgm:prSet presAssocID="{DA29BC16-13FA-4EDF-BE98-E0D5F085457C}" presName="linearFlow" presStyleCnt="0">
        <dgm:presLayoutVars>
          <dgm:dir/>
          <dgm:resizeHandles val="exact"/>
        </dgm:presLayoutVars>
      </dgm:prSet>
      <dgm:spPr/>
    </dgm:pt>
    <dgm:pt modelId="{26EE256D-C01C-46F7-B102-B6E00D6A1DB8}" type="pres">
      <dgm:prSet presAssocID="{251C2B9C-36C3-488C-BB20-03E3454E1B3A}" presName="composite" presStyleCnt="0"/>
      <dgm:spPr/>
    </dgm:pt>
    <dgm:pt modelId="{0EB9D727-4166-4AE1-95B1-80E918C4FC9A}" type="pres">
      <dgm:prSet presAssocID="{251C2B9C-36C3-488C-BB20-03E3454E1B3A}" presName="imgShp" presStyleLbl="fgImgPlace1" presStyleIdx="0" presStyleCnt="4" custScaleX="212291" custScaleY="150239"/>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38000" b="-38000"/>
          </a:stretch>
        </a:blipFill>
      </dgm:spPr>
    </dgm:pt>
    <dgm:pt modelId="{262C8751-D396-4296-9991-845F3DE2DA5E}" type="pres">
      <dgm:prSet presAssocID="{251C2B9C-36C3-488C-BB20-03E3454E1B3A}" presName="txShp" presStyleLbl="node1" presStyleIdx="0" presStyleCnt="4">
        <dgm:presLayoutVars>
          <dgm:bulletEnabled val="1"/>
        </dgm:presLayoutVars>
      </dgm:prSet>
      <dgm:spPr/>
      <dgm:t>
        <a:bodyPr/>
        <a:lstStyle/>
        <a:p>
          <a:endParaRPr lang="en-US"/>
        </a:p>
      </dgm:t>
    </dgm:pt>
    <dgm:pt modelId="{4C8B113A-BB85-423D-B717-6BB0B76FAB38}" type="pres">
      <dgm:prSet presAssocID="{F43F4DC5-AB44-4330-8D3F-0FA421E0FEB4}" presName="spacing" presStyleCnt="0"/>
      <dgm:spPr/>
    </dgm:pt>
    <dgm:pt modelId="{1932ECAD-8922-41CC-8679-80A2F7ECBB49}" type="pres">
      <dgm:prSet presAssocID="{F80588B4-0F81-49DD-9250-66AC2EF7A334}" presName="composite" presStyleCnt="0"/>
      <dgm:spPr/>
    </dgm:pt>
    <dgm:pt modelId="{E18C2736-93C9-4A27-9B88-0ADB507A8EA1}" type="pres">
      <dgm:prSet presAssocID="{F80588B4-0F81-49DD-9250-66AC2EF7A334}" presName="imgShp" presStyleLbl="fgImgPlace1" presStyleIdx="1" presStyleCnt="4" custScaleX="203134" custScaleY="163899"/>
      <dgm:spPr>
        <a:blipFill>
          <a:blip xmlns:r="http://schemas.openxmlformats.org/officeDocument/2006/relationships" r:embed="rId2">
            <a:extLst>
              <a:ext uri="{28A0092B-C50C-407E-A947-70E740481C1C}">
                <a14:useLocalDpi xmlns:a14="http://schemas.microsoft.com/office/drawing/2010/main" val="0"/>
              </a:ext>
            </a:extLst>
          </a:blip>
          <a:srcRect/>
          <a:stretch>
            <a:fillRect l="-70000" r="-70000"/>
          </a:stretch>
        </a:blipFill>
      </dgm:spPr>
    </dgm:pt>
    <dgm:pt modelId="{10E9CF75-38A1-48C6-A0C8-280225C4DC6C}" type="pres">
      <dgm:prSet presAssocID="{F80588B4-0F81-49DD-9250-66AC2EF7A334}" presName="txShp" presStyleLbl="node1" presStyleIdx="1" presStyleCnt="4">
        <dgm:presLayoutVars>
          <dgm:bulletEnabled val="1"/>
        </dgm:presLayoutVars>
      </dgm:prSet>
      <dgm:spPr/>
    </dgm:pt>
    <dgm:pt modelId="{ED7B1489-0D8D-43D4-92D5-E04B677FD4C6}" type="pres">
      <dgm:prSet presAssocID="{E0C3947F-9A45-47FC-9FFF-0E097B31A79F}" presName="spacing" presStyleCnt="0"/>
      <dgm:spPr/>
    </dgm:pt>
    <dgm:pt modelId="{AEB1748C-E1C6-4A70-BD6A-6B824E69D3F5}" type="pres">
      <dgm:prSet presAssocID="{FDD8E525-AEE1-4082-BE25-A9A4E08FB105}" presName="composite" presStyleCnt="0"/>
      <dgm:spPr/>
    </dgm:pt>
    <dgm:pt modelId="{6ACAFC57-25A5-49A4-92D3-F675EB56E724}" type="pres">
      <dgm:prSet presAssocID="{FDD8E525-AEE1-4082-BE25-A9A4E08FB105}" presName="imgShp" presStyleLbl="fgImgPlace1" presStyleIdx="2" presStyleCnt="4" custScaleX="206163" custScaleY="146637"/>
      <dgm:spPr>
        <a:blipFill>
          <a:blip xmlns:r="http://schemas.openxmlformats.org/officeDocument/2006/relationships" r:embed="rId3">
            <a:extLst>
              <a:ext uri="{28A0092B-C50C-407E-A947-70E740481C1C}">
                <a14:useLocalDpi xmlns:a14="http://schemas.microsoft.com/office/drawing/2010/main" val="0"/>
              </a:ext>
            </a:extLst>
          </a:blip>
          <a:srcRect/>
          <a:stretch>
            <a:fillRect l="-39000" r="-39000"/>
          </a:stretch>
        </a:blipFill>
      </dgm:spPr>
    </dgm:pt>
    <dgm:pt modelId="{0954B131-24CE-449C-82E0-ECDAFD1EDF30}" type="pres">
      <dgm:prSet presAssocID="{FDD8E525-AEE1-4082-BE25-A9A4E08FB105}" presName="txShp" presStyleLbl="node1" presStyleIdx="2" presStyleCnt="4">
        <dgm:presLayoutVars>
          <dgm:bulletEnabled val="1"/>
        </dgm:presLayoutVars>
      </dgm:prSet>
      <dgm:spPr/>
      <dgm:t>
        <a:bodyPr/>
        <a:lstStyle/>
        <a:p>
          <a:endParaRPr lang="en-US"/>
        </a:p>
      </dgm:t>
    </dgm:pt>
    <dgm:pt modelId="{4D435160-8C4F-4BC6-AAFF-170039F93557}" type="pres">
      <dgm:prSet presAssocID="{AAE4B7A4-C28B-40F2-9DE9-A42FE407E381}" presName="spacing" presStyleCnt="0"/>
      <dgm:spPr/>
    </dgm:pt>
    <dgm:pt modelId="{D221D690-E2D4-45FC-8ADB-579446795DAC}" type="pres">
      <dgm:prSet presAssocID="{FE346807-EF64-4BE5-8274-8738D7CDDB23}" presName="composite" presStyleCnt="0"/>
      <dgm:spPr/>
    </dgm:pt>
    <dgm:pt modelId="{B4E86E3E-3DB4-4F62-A37D-A809848D3F06}" type="pres">
      <dgm:prSet presAssocID="{FE346807-EF64-4BE5-8274-8738D7CDDB23}" presName="imgShp" presStyleLbl="fgImgPlace1" presStyleIdx="3" presStyleCnt="4" custScaleX="167713" custScaleY="141052"/>
      <dgm:spPr>
        <a:blipFill>
          <a:blip xmlns:r="http://schemas.openxmlformats.org/officeDocument/2006/relationships" r:embed="rId4">
            <a:extLst>
              <a:ext uri="{28A0092B-C50C-407E-A947-70E740481C1C}">
                <a14:useLocalDpi xmlns:a14="http://schemas.microsoft.com/office/drawing/2010/main" val="0"/>
              </a:ext>
            </a:extLst>
          </a:blip>
          <a:srcRect/>
          <a:stretch>
            <a:fillRect l="-23000" r="-23000"/>
          </a:stretch>
        </a:blipFill>
      </dgm:spPr>
    </dgm:pt>
    <dgm:pt modelId="{D2C53021-43BD-45B9-ABDE-B7B084C9846A}" type="pres">
      <dgm:prSet presAssocID="{FE346807-EF64-4BE5-8274-8738D7CDDB23}" presName="txShp" presStyleLbl="node1" presStyleIdx="3" presStyleCnt="4">
        <dgm:presLayoutVars>
          <dgm:bulletEnabled val="1"/>
        </dgm:presLayoutVars>
      </dgm:prSet>
      <dgm:spPr/>
      <dgm:t>
        <a:bodyPr/>
        <a:lstStyle/>
        <a:p>
          <a:endParaRPr lang="en-US"/>
        </a:p>
      </dgm:t>
    </dgm:pt>
  </dgm:ptLst>
  <dgm:cxnLst>
    <dgm:cxn modelId="{C6923A31-D70B-4E4D-A56E-2D684E49C8A1}" srcId="{DA29BC16-13FA-4EDF-BE98-E0D5F085457C}" destId="{FE346807-EF64-4BE5-8274-8738D7CDDB23}" srcOrd="3" destOrd="0" parTransId="{2CF1DE7D-5F92-44EA-AB05-22673C7DE735}" sibTransId="{6CC12029-29DC-4F39-B2C6-B34BC63BD40E}"/>
    <dgm:cxn modelId="{C0D26DEB-B8E6-492F-9CF3-BAEC1EFF4C11}" type="presOf" srcId="{FDD8E525-AEE1-4082-BE25-A9A4E08FB105}" destId="{0954B131-24CE-449C-82E0-ECDAFD1EDF30}" srcOrd="0" destOrd="0" presId="urn:microsoft.com/office/officeart/2005/8/layout/vList3"/>
    <dgm:cxn modelId="{7B434127-7DF1-4FDE-91BC-1900D4B336A7}" type="presOf" srcId="{F80588B4-0F81-49DD-9250-66AC2EF7A334}" destId="{10E9CF75-38A1-48C6-A0C8-280225C4DC6C}" srcOrd="0" destOrd="0" presId="urn:microsoft.com/office/officeart/2005/8/layout/vList3"/>
    <dgm:cxn modelId="{C3DB5028-ABCA-4893-9521-15915C9E368F}" srcId="{DA29BC16-13FA-4EDF-BE98-E0D5F085457C}" destId="{FDD8E525-AEE1-4082-BE25-A9A4E08FB105}" srcOrd="2" destOrd="0" parTransId="{06B775C5-6144-4D86-A661-D393AEC99AE2}" sibTransId="{AAE4B7A4-C28B-40F2-9DE9-A42FE407E381}"/>
    <dgm:cxn modelId="{408D77FB-672C-4838-AA7D-78C2CCCD9829}" type="presOf" srcId="{DA29BC16-13FA-4EDF-BE98-E0D5F085457C}" destId="{3B74B241-AC49-49CF-90D9-774245B881C9}" srcOrd="0" destOrd="0" presId="urn:microsoft.com/office/officeart/2005/8/layout/vList3"/>
    <dgm:cxn modelId="{D385CB7D-CF13-4F87-835A-C561E9BECA53}" type="presOf" srcId="{251C2B9C-36C3-488C-BB20-03E3454E1B3A}" destId="{262C8751-D396-4296-9991-845F3DE2DA5E}" srcOrd="0" destOrd="0" presId="urn:microsoft.com/office/officeart/2005/8/layout/vList3"/>
    <dgm:cxn modelId="{64C37D7E-578A-4EDC-822D-A042DEBFBBB0}" type="presOf" srcId="{FE346807-EF64-4BE5-8274-8738D7CDDB23}" destId="{D2C53021-43BD-45B9-ABDE-B7B084C9846A}" srcOrd="0" destOrd="0" presId="urn:microsoft.com/office/officeart/2005/8/layout/vList3"/>
    <dgm:cxn modelId="{56623E95-2112-4750-BF20-6D34F424559B}" srcId="{DA29BC16-13FA-4EDF-BE98-E0D5F085457C}" destId="{F80588B4-0F81-49DD-9250-66AC2EF7A334}" srcOrd="1" destOrd="0" parTransId="{AB579550-4157-40D1-9BF7-E1F7704B296B}" sibTransId="{E0C3947F-9A45-47FC-9FFF-0E097B31A79F}"/>
    <dgm:cxn modelId="{147355A5-8573-478E-8B5B-E9FDC1053BB0}" srcId="{DA29BC16-13FA-4EDF-BE98-E0D5F085457C}" destId="{251C2B9C-36C3-488C-BB20-03E3454E1B3A}" srcOrd="0" destOrd="0" parTransId="{DA831DB0-F90A-49BD-9031-AE579961898F}" sibTransId="{F43F4DC5-AB44-4330-8D3F-0FA421E0FEB4}"/>
    <dgm:cxn modelId="{59BCDEF6-A0D6-435C-B8ED-98FC8E5FF6CD}" type="presParOf" srcId="{3B74B241-AC49-49CF-90D9-774245B881C9}" destId="{26EE256D-C01C-46F7-B102-B6E00D6A1DB8}" srcOrd="0" destOrd="0" presId="urn:microsoft.com/office/officeart/2005/8/layout/vList3"/>
    <dgm:cxn modelId="{43D16C3E-F114-416A-9AE1-7718ED118EDC}" type="presParOf" srcId="{26EE256D-C01C-46F7-B102-B6E00D6A1DB8}" destId="{0EB9D727-4166-4AE1-95B1-80E918C4FC9A}" srcOrd="0" destOrd="0" presId="urn:microsoft.com/office/officeart/2005/8/layout/vList3"/>
    <dgm:cxn modelId="{1099F592-7A32-405B-A69D-7581A2D732A6}" type="presParOf" srcId="{26EE256D-C01C-46F7-B102-B6E00D6A1DB8}" destId="{262C8751-D396-4296-9991-845F3DE2DA5E}" srcOrd="1" destOrd="0" presId="urn:microsoft.com/office/officeart/2005/8/layout/vList3"/>
    <dgm:cxn modelId="{D569B182-1DC3-46A5-B51A-9618CEC70915}" type="presParOf" srcId="{3B74B241-AC49-49CF-90D9-774245B881C9}" destId="{4C8B113A-BB85-423D-B717-6BB0B76FAB38}" srcOrd="1" destOrd="0" presId="urn:microsoft.com/office/officeart/2005/8/layout/vList3"/>
    <dgm:cxn modelId="{1801E5C1-56D8-44E8-97EE-0ED9B893B978}" type="presParOf" srcId="{3B74B241-AC49-49CF-90D9-774245B881C9}" destId="{1932ECAD-8922-41CC-8679-80A2F7ECBB49}" srcOrd="2" destOrd="0" presId="urn:microsoft.com/office/officeart/2005/8/layout/vList3"/>
    <dgm:cxn modelId="{C3057BA9-9066-4203-B9FD-9D244F5F1317}" type="presParOf" srcId="{1932ECAD-8922-41CC-8679-80A2F7ECBB49}" destId="{E18C2736-93C9-4A27-9B88-0ADB507A8EA1}" srcOrd="0" destOrd="0" presId="urn:microsoft.com/office/officeart/2005/8/layout/vList3"/>
    <dgm:cxn modelId="{5BA96D95-0943-4330-B772-E71F6F56D8B9}" type="presParOf" srcId="{1932ECAD-8922-41CC-8679-80A2F7ECBB49}" destId="{10E9CF75-38A1-48C6-A0C8-280225C4DC6C}" srcOrd="1" destOrd="0" presId="urn:microsoft.com/office/officeart/2005/8/layout/vList3"/>
    <dgm:cxn modelId="{A95469C4-A523-4A57-A291-8B053FA41C6E}" type="presParOf" srcId="{3B74B241-AC49-49CF-90D9-774245B881C9}" destId="{ED7B1489-0D8D-43D4-92D5-E04B677FD4C6}" srcOrd="3" destOrd="0" presId="urn:microsoft.com/office/officeart/2005/8/layout/vList3"/>
    <dgm:cxn modelId="{188818FD-EA11-4FC6-8213-66FFCC1B7FE9}" type="presParOf" srcId="{3B74B241-AC49-49CF-90D9-774245B881C9}" destId="{AEB1748C-E1C6-4A70-BD6A-6B824E69D3F5}" srcOrd="4" destOrd="0" presId="urn:microsoft.com/office/officeart/2005/8/layout/vList3"/>
    <dgm:cxn modelId="{E61D3FA9-A3ED-426E-AD87-C2804F5EDA58}" type="presParOf" srcId="{AEB1748C-E1C6-4A70-BD6A-6B824E69D3F5}" destId="{6ACAFC57-25A5-49A4-92D3-F675EB56E724}" srcOrd="0" destOrd="0" presId="urn:microsoft.com/office/officeart/2005/8/layout/vList3"/>
    <dgm:cxn modelId="{21D64C4E-885C-45CE-8761-CABAA0F57F69}" type="presParOf" srcId="{AEB1748C-E1C6-4A70-BD6A-6B824E69D3F5}" destId="{0954B131-24CE-449C-82E0-ECDAFD1EDF30}" srcOrd="1" destOrd="0" presId="urn:microsoft.com/office/officeart/2005/8/layout/vList3"/>
    <dgm:cxn modelId="{460A7883-2DFD-4A9C-A854-EA0B40587DE8}" type="presParOf" srcId="{3B74B241-AC49-49CF-90D9-774245B881C9}" destId="{4D435160-8C4F-4BC6-AAFF-170039F93557}" srcOrd="5" destOrd="0" presId="urn:microsoft.com/office/officeart/2005/8/layout/vList3"/>
    <dgm:cxn modelId="{D25E36CC-E634-47EF-B183-44F9CB7C0C90}" type="presParOf" srcId="{3B74B241-AC49-49CF-90D9-774245B881C9}" destId="{D221D690-E2D4-45FC-8ADB-579446795DAC}" srcOrd="6" destOrd="0" presId="urn:microsoft.com/office/officeart/2005/8/layout/vList3"/>
    <dgm:cxn modelId="{7E43F97D-9B13-4162-AF62-45B6C41D2595}" type="presParOf" srcId="{D221D690-E2D4-45FC-8ADB-579446795DAC}" destId="{B4E86E3E-3DB4-4F62-A37D-A809848D3F06}" srcOrd="0" destOrd="0" presId="urn:microsoft.com/office/officeart/2005/8/layout/vList3"/>
    <dgm:cxn modelId="{23A7327F-4CA2-47E7-9B0B-95C5808D73AC}" type="presParOf" srcId="{D221D690-E2D4-45FC-8ADB-579446795DAC}" destId="{D2C53021-43BD-45B9-ABDE-B7B084C9846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2C8751-D396-4296-9991-845F3DE2DA5E}">
      <dsp:nvSpPr>
        <dsp:cNvPr id="0" name=""/>
        <dsp:cNvSpPr/>
      </dsp:nvSpPr>
      <dsp:spPr>
        <a:xfrm rot="10800000">
          <a:off x="1725675" y="165718"/>
          <a:ext cx="5472684" cy="654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497" tIns="114300" rIns="213360" bIns="114300" numCol="1" spcCol="1270" anchor="ctr" anchorCtr="0">
          <a:noAutofit/>
        </a:bodyPr>
        <a:lstStyle/>
        <a:p>
          <a:pPr lvl="0" algn="ctr" defTabSz="1333500">
            <a:lnSpc>
              <a:spcPct val="90000"/>
            </a:lnSpc>
            <a:spcBef>
              <a:spcPct val="0"/>
            </a:spcBef>
            <a:spcAft>
              <a:spcPct val="35000"/>
            </a:spcAft>
          </a:pPr>
          <a:r>
            <a:rPr lang="mn-MN" sz="3000" kern="1200" dirty="0" smtClean="0"/>
            <a:t>Бурж Халиф</a:t>
          </a:r>
          <a:endParaRPr lang="en-US" sz="3000" kern="1200" dirty="0"/>
        </a:p>
      </dsp:txBody>
      <dsp:txXfrm rot="10800000">
        <a:off x="1889232" y="165718"/>
        <a:ext cx="5309127" cy="654229"/>
      </dsp:txXfrm>
    </dsp:sp>
    <dsp:sp modelId="{0EB9D727-4166-4AE1-95B1-80E918C4FC9A}">
      <dsp:nvSpPr>
        <dsp:cNvPr id="0" name=""/>
        <dsp:cNvSpPr/>
      </dsp:nvSpPr>
      <dsp:spPr>
        <a:xfrm>
          <a:off x="1031240" y="1379"/>
          <a:ext cx="1388869" cy="982907"/>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38000" b="-3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0E9CF75-38A1-48C6-A0C8-280225C4DC6C}">
      <dsp:nvSpPr>
        <dsp:cNvPr id="0" name=""/>
        <dsp:cNvSpPr/>
      </dsp:nvSpPr>
      <dsp:spPr>
        <a:xfrm rot="10800000">
          <a:off x="1710698" y="1388601"/>
          <a:ext cx="5472684" cy="654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497" tIns="114300" rIns="213360" bIns="114300" numCol="1" spcCol="1270" anchor="ctr" anchorCtr="0">
          <a:noAutofit/>
        </a:bodyPr>
        <a:lstStyle/>
        <a:p>
          <a:pPr lvl="0" algn="ctr" defTabSz="1333500">
            <a:lnSpc>
              <a:spcPct val="90000"/>
            </a:lnSpc>
            <a:spcBef>
              <a:spcPct val="0"/>
            </a:spcBef>
            <a:spcAft>
              <a:spcPct val="35000"/>
            </a:spcAft>
          </a:pPr>
          <a:r>
            <a:rPr lang="mn-MN" sz="3000" kern="1200" dirty="0" smtClean="0"/>
            <a:t>Эверест</a:t>
          </a:r>
          <a:endParaRPr lang="en-US" sz="3000" kern="1200" dirty="0"/>
        </a:p>
      </dsp:txBody>
      <dsp:txXfrm rot="10800000">
        <a:off x="1874255" y="1388601"/>
        <a:ext cx="5309127" cy="654229"/>
      </dsp:txXfrm>
    </dsp:sp>
    <dsp:sp modelId="{E18C2736-93C9-4A27-9B88-0ADB507A8EA1}">
      <dsp:nvSpPr>
        <dsp:cNvPr id="0" name=""/>
        <dsp:cNvSpPr/>
      </dsp:nvSpPr>
      <dsp:spPr>
        <a:xfrm>
          <a:off x="1046217" y="1179578"/>
          <a:ext cx="1328961" cy="1072274"/>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70000" r="-7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54B131-24CE-449C-82E0-ECDAFD1EDF30}">
      <dsp:nvSpPr>
        <dsp:cNvPr id="0" name=""/>
        <dsp:cNvSpPr/>
      </dsp:nvSpPr>
      <dsp:spPr>
        <a:xfrm rot="10800000">
          <a:off x="1715652" y="2599702"/>
          <a:ext cx="5472684" cy="654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497" tIns="114300" rIns="213360" bIns="114300" numCol="1" spcCol="1270" anchor="ctr" anchorCtr="0">
          <a:noAutofit/>
        </a:bodyPr>
        <a:lstStyle/>
        <a:p>
          <a:pPr lvl="0" algn="ctr" defTabSz="1333500">
            <a:lnSpc>
              <a:spcPct val="90000"/>
            </a:lnSpc>
            <a:spcBef>
              <a:spcPct val="0"/>
            </a:spcBef>
            <a:spcAft>
              <a:spcPct val="35000"/>
            </a:spcAft>
          </a:pPr>
          <a:r>
            <a:rPr lang="mn-MN" sz="3000" kern="1200" dirty="0" smtClean="0"/>
            <a:t>Бээжин</a:t>
          </a:r>
          <a:endParaRPr lang="en-US" sz="3000" kern="1200" dirty="0"/>
        </a:p>
      </dsp:txBody>
      <dsp:txXfrm rot="10800000">
        <a:off x="1879209" y="2599702"/>
        <a:ext cx="5309127" cy="654229"/>
      </dsp:txXfrm>
    </dsp:sp>
    <dsp:sp modelId="{6ACAFC57-25A5-49A4-92D3-F675EB56E724}">
      <dsp:nvSpPr>
        <dsp:cNvPr id="0" name=""/>
        <dsp:cNvSpPr/>
      </dsp:nvSpPr>
      <dsp:spPr>
        <a:xfrm>
          <a:off x="1041263" y="2447146"/>
          <a:ext cx="1348778" cy="959341"/>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C53021-43BD-45B9-ABDE-B7B084C9846A}">
      <dsp:nvSpPr>
        <dsp:cNvPr id="0" name=""/>
        <dsp:cNvSpPr/>
      </dsp:nvSpPr>
      <dsp:spPr>
        <a:xfrm rot="10800000">
          <a:off x="1652764" y="3736067"/>
          <a:ext cx="5472684" cy="654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497" tIns="114300" rIns="213360" bIns="114300" numCol="1" spcCol="1270" anchor="ctr" anchorCtr="0">
          <a:noAutofit/>
        </a:bodyPr>
        <a:lstStyle/>
        <a:p>
          <a:pPr lvl="0" algn="ctr" defTabSz="1333500">
            <a:lnSpc>
              <a:spcPct val="90000"/>
            </a:lnSpc>
            <a:spcBef>
              <a:spcPct val="0"/>
            </a:spcBef>
            <a:spcAft>
              <a:spcPct val="35000"/>
            </a:spcAft>
          </a:pPr>
          <a:r>
            <a:rPr lang="mn-MN" sz="3000" kern="1200" dirty="0" smtClean="0"/>
            <a:t>Таж махал</a:t>
          </a:r>
          <a:endParaRPr lang="en-US" sz="3000" kern="1200" dirty="0"/>
        </a:p>
      </dsp:txBody>
      <dsp:txXfrm rot="10800000">
        <a:off x="1816321" y="3736067"/>
        <a:ext cx="5309127" cy="654229"/>
      </dsp:txXfrm>
    </dsp:sp>
    <dsp:sp modelId="{B4E86E3E-3DB4-4F62-A37D-A809848D3F06}">
      <dsp:nvSpPr>
        <dsp:cNvPr id="0" name=""/>
        <dsp:cNvSpPr/>
      </dsp:nvSpPr>
      <dsp:spPr>
        <a:xfrm>
          <a:off x="1104151" y="3601780"/>
          <a:ext cx="1097227" cy="922803"/>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3000" r="-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06647E-EB32-42AF-B811-1A74638F7E77}" type="datetimeFigureOut">
              <a:rPr lang="en-US" smtClean="0"/>
              <a:t>9/15/2019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3036879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06647E-EB32-42AF-B811-1A74638F7E77}" type="datetimeFigureOut">
              <a:rPr lang="en-US" smtClean="0"/>
              <a:t>9/15/2019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224467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06647E-EB32-42AF-B811-1A74638F7E77}" type="datetimeFigureOut">
              <a:rPr lang="en-US" smtClean="0"/>
              <a:t>9/15/2019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1088912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06647E-EB32-42AF-B811-1A74638F7E77}" type="datetimeFigureOut">
              <a:rPr lang="en-US" smtClean="0"/>
              <a:t>9/15/2019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1581748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06647E-EB32-42AF-B811-1A74638F7E77}" type="datetimeFigureOut">
              <a:rPr lang="en-US" smtClean="0"/>
              <a:t>9/15/2019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3104335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06647E-EB32-42AF-B811-1A74638F7E77}" type="datetimeFigureOut">
              <a:rPr lang="en-US" smtClean="0"/>
              <a:t>9/15/2019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1835186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06647E-EB32-42AF-B811-1A74638F7E77}" type="datetimeFigureOut">
              <a:rPr lang="en-US" smtClean="0"/>
              <a:t>9/15/2019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3996785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06647E-EB32-42AF-B811-1A74638F7E77}" type="datetimeFigureOut">
              <a:rPr lang="en-US" smtClean="0"/>
              <a:t>9/15/2019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1676426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06647E-EB32-42AF-B811-1A74638F7E77}" type="datetimeFigureOut">
              <a:rPr lang="en-US" smtClean="0"/>
              <a:t>9/15/2019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281677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06647E-EB32-42AF-B811-1A74638F7E77}" type="datetimeFigureOut">
              <a:rPr lang="en-US" smtClean="0"/>
              <a:t>9/15/2019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1012651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06647E-EB32-42AF-B811-1A74638F7E77}" type="datetimeFigureOut">
              <a:rPr lang="en-US" smtClean="0"/>
              <a:t>9/15/2019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79B094-60D7-458B-8163-61CD3B40A41A}" type="slidenum">
              <a:rPr lang="en-US" smtClean="0"/>
              <a:t>‹#›</a:t>
            </a:fld>
            <a:endParaRPr lang="en-US"/>
          </a:p>
        </p:txBody>
      </p:sp>
    </p:spTree>
    <p:extLst>
      <p:ext uri="{BB962C8B-B14F-4D97-AF65-F5344CB8AC3E}">
        <p14:creationId xmlns:p14="http://schemas.microsoft.com/office/powerpoint/2010/main" val="1054060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06647E-EB32-42AF-B811-1A74638F7E77}" type="datetimeFigureOut">
              <a:rPr lang="en-US" smtClean="0"/>
              <a:t>9/15/2019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79B094-60D7-458B-8163-61CD3B40A41A}" type="slidenum">
              <a:rPr lang="en-US" smtClean="0"/>
              <a:t>‹#›</a:t>
            </a:fld>
            <a:endParaRPr lang="en-US"/>
          </a:p>
        </p:txBody>
      </p:sp>
    </p:spTree>
    <p:extLst>
      <p:ext uri="{BB962C8B-B14F-4D97-AF65-F5344CB8AC3E}">
        <p14:creationId xmlns:p14="http://schemas.microsoft.com/office/powerpoint/2010/main" val="38501325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hyperlink" Target="http://www.youtube.com/watch?v=u_mr-lDng7k"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365104"/>
            <a:ext cx="8229600" cy="1143000"/>
          </a:xfrm>
        </p:spPr>
        <p:txBody>
          <a:bodyPr>
            <a:normAutofit fontScale="90000"/>
          </a:bodyPr>
          <a:lstStyle/>
          <a:p>
            <a:r>
              <a:rPr lang="mn-MN" dirty="0" smtClean="0"/>
              <a:t>Интернет –Газарзүйн мэдээллийн санг ашиглах</a:t>
            </a:r>
            <a:endParaRPr lang="en-US" dirty="0"/>
          </a:p>
        </p:txBody>
      </p:sp>
      <p:pic>
        <p:nvPicPr>
          <p:cNvPr id="4" name="Content Placeholder 3" descr="C:\Users\Administrator\Desktop\images.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4176464" cy="2592288"/>
          </a:xfrm>
          <a:prstGeom prst="rect">
            <a:avLst/>
          </a:prstGeom>
          <a:noFill/>
          <a:ln>
            <a:noFill/>
          </a:ln>
        </p:spPr>
      </p:pic>
      <p:pic>
        <p:nvPicPr>
          <p:cNvPr id="5" name="Picture 4" descr="C:\Users\Administrator\Desktop\download (1).jpg"/>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556792"/>
            <a:ext cx="3023850" cy="2664296"/>
          </a:xfrm>
          <a:prstGeom prst="rect">
            <a:avLst/>
          </a:prstGeom>
          <a:noFill/>
          <a:ln>
            <a:noFill/>
          </a:ln>
        </p:spPr>
      </p:pic>
    </p:spTree>
    <p:extLst>
      <p:ext uri="{BB962C8B-B14F-4D97-AF65-F5344CB8AC3E}">
        <p14:creationId xmlns:p14="http://schemas.microsoft.com/office/powerpoint/2010/main" val="17210504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098" name="Picture 2" descr="C:\Users\Administrator\Desktop\downlo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1"/>
            <a:ext cx="4176464" cy="344938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Administrator\Desktop\download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9504" y="1124744"/>
            <a:ext cx="4464496" cy="4946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9367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dirty="0" smtClean="0"/>
              <a:t>Байгаль орчны мэдээллийн сан</a:t>
            </a:r>
            <a:endParaRPr lang="en-US" dirty="0"/>
          </a:p>
        </p:txBody>
      </p:sp>
      <p:sp>
        <p:nvSpPr>
          <p:cNvPr id="3" name="Content Placeholder 2"/>
          <p:cNvSpPr>
            <a:spLocks noGrp="1"/>
          </p:cNvSpPr>
          <p:nvPr>
            <p:ph idx="1"/>
          </p:nvPr>
        </p:nvSpPr>
        <p:spPr/>
        <p:txBody>
          <a:bodyPr/>
          <a:lstStyle/>
          <a:p>
            <a:endParaRPr lang="en-US" dirty="0"/>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538" t="9849" r="30957" b="12500"/>
          <a:stretch/>
        </p:blipFill>
        <p:spPr bwMode="auto">
          <a:xfrm>
            <a:off x="539552" y="1177636"/>
            <a:ext cx="8132619" cy="5680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00913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mn-MN" dirty="0" smtClean="0"/>
              <a:t>ГАЗАРЗҮЙН ЗУРГИЙН ХЭРЭГЛЭЭ</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1408980"/>
            <a:ext cx="8820472" cy="5476826"/>
          </a:xfrm>
        </p:spPr>
      </p:pic>
    </p:spTree>
    <p:extLst>
      <p:ext uri="{BB962C8B-B14F-4D97-AF65-F5344CB8AC3E}">
        <p14:creationId xmlns:p14="http://schemas.microsoft.com/office/powerpoint/2010/main" val="40294125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mn-MN" dirty="0" smtClean="0"/>
              <a:t>ГАЗАРЗҮЙН ЗУРГИЙГ ЯАГААД АШИГЛАДАГ ВЭ?</a:t>
            </a:r>
            <a:endParaRPr lang="en-US" dirty="0"/>
          </a:p>
        </p:txBody>
      </p:sp>
      <p:sp>
        <p:nvSpPr>
          <p:cNvPr id="3" name="Content Placeholder 2"/>
          <p:cNvSpPr>
            <a:spLocks noGrp="1"/>
          </p:cNvSpPr>
          <p:nvPr>
            <p:ph idx="1"/>
          </p:nvPr>
        </p:nvSpPr>
        <p:spPr/>
        <p:txBody>
          <a:bodyPr/>
          <a:lstStyle/>
          <a:p>
            <a:r>
              <a:rPr lang="mn-MN" dirty="0" smtClean="0"/>
              <a:t>Байршлыг тодорхойлох боломжтой</a:t>
            </a:r>
          </a:p>
          <a:p>
            <a:r>
              <a:rPr lang="mn-MN" dirty="0" smtClean="0"/>
              <a:t>Өөрт хэрэгтэй мэдээллээ олж авдаг</a:t>
            </a:r>
          </a:p>
          <a:p>
            <a:r>
              <a:rPr lang="mn-MN" dirty="0" smtClean="0"/>
              <a:t>Зай болон солбицол тодорхойлж болдог.</a:t>
            </a:r>
          </a:p>
          <a:p>
            <a:r>
              <a:rPr lang="mn-MN" dirty="0" smtClean="0"/>
              <a:t>Судалгаа шинжилгээ хийхдээ ашигладаг</a:t>
            </a:r>
            <a:endParaRPr lang="en-US" dirty="0"/>
          </a:p>
        </p:txBody>
      </p:sp>
    </p:spTree>
    <p:extLst>
      <p:ext uri="{BB962C8B-B14F-4D97-AF65-F5344CB8AC3E}">
        <p14:creationId xmlns:p14="http://schemas.microsoft.com/office/powerpoint/2010/main" val="6133483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Administrator\Desktop\images.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836712"/>
            <a:ext cx="7272808" cy="4464496"/>
          </a:xfrm>
          <a:prstGeom prst="rect">
            <a:avLst/>
          </a:prstGeom>
          <a:noFill/>
          <a:ln>
            <a:noFill/>
          </a:ln>
        </p:spPr>
      </p:pic>
      <p:sp>
        <p:nvSpPr>
          <p:cNvPr id="5" name="Rounded Rectangular Callout 4"/>
          <p:cNvSpPr/>
          <p:nvPr/>
        </p:nvSpPr>
        <p:spPr>
          <a:xfrm>
            <a:off x="5148064" y="476672"/>
            <a:ext cx="3240360" cy="2160240"/>
          </a:xfrm>
          <a:prstGeom prst="wedgeRoundRect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3200" b="1" dirty="0" smtClean="0">
                <a:solidFill>
                  <a:schemeClr val="bg1"/>
                </a:solidFill>
              </a:rPr>
              <a:t>б</a:t>
            </a:r>
            <a:r>
              <a:rPr lang="mn-MN" sz="3200" b="1" dirty="0" smtClean="0">
                <a:solidFill>
                  <a:schemeClr val="tx1"/>
                </a:solidFill>
              </a:rPr>
              <a:t>Бид хаана амьдарч байна вэ?</a:t>
            </a:r>
            <a:endParaRPr lang="en-US" sz="3200" b="1" dirty="0">
              <a:solidFill>
                <a:schemeClr val="bg1"/>
              </a:solidFill>
            </a:endParaRPr>
          </a:p>
        </p:txBody>
      </p:sp>
    </p:spTree>
    <p:extLst>
      <p:ext uri="{BB962C8B-B14F-4D97-AF65-F5344CB8AC3E}">
        <p14:creationId xmlns:p14="http://schemas.microsoft.com/office/powerpoint/2010/main" val="2484189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Google map</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3517116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31806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Google map</a:t>
            </a:r>
            <a:r>
              <a:rPr lang="mn-MN" dirty="0" smtClean="0"/>
              <a:t>,Газарзүйн зургийн ялгаатай болоод адил талыг судалцгаая.</a:t>
            </a:r>
            <a:r>
              <a:rPr lang="en-US" dirty="0" smtClean="0"/>
              <a:t> </a:t>
            </a:r>
            <a:endParaRPr lang="en-US" dirty="0"/>
          </a:p>
        </p:txBody>
      </p:sp>
      <p:sp>
        <p:nvSpPr>
          <p:cNvPr id="3" name="Content Placeholder 2"/>
          <p:cNvSpPr>
            <a:spLocks noGrp="1"/>
          </p:cNvSpPr>
          <p:nvPr>
            <p:ph idx="1"/>
          </p:nvPr>
        </p:nvSpPr>
        <p:spPr/>
        <p:txBody>
          <a:bodyPr/>
          <a:lstStyle/>
          <a:p>
            <a:endParaRPr lang="en-US" dirty="0"/>
          </a:p>
        </p:txBody>
      </p:sp>
      <p:sp>
        <p:nvSpPr>
          <p:cNvPr id="4" name="Oval 3"/>
          <p:cNvSpPr/>
          <p:nvPr/>
        </p:nvSpPr>
        <p:spPr>
          <a:xfrm>
            <a:off x="1043608" y="1829691"/>
            <a:ext cx="3600400" cy="30243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995936" y="1836796"/>
            <a:ext cx="3600400" cy="302433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79367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dirty="0" smtClean="0"/>
              <a:t>Мэдээлэл цуглуулах</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46560795"/>
              </p:ext>
            </p:extLst>
          </p:nvPr>
        </p:nvGraphicFramePr>
        <p:xfrm>
          <a:off x="457200" y="1600200"/>
          <a:ext cx="8229600" cy="402336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370840">
                <a:tc>
                  <a:txBody>
                    <a:bodyPr/>
                    <a:lstStyle/>
                    <a:p>
                      <a:endParaRPr lang="mn-MN" dirty="0" smtClean="0"/>
                    </a:p>
                    <a:p>
                      <a:r>
                        <a:rPr lang="mn-MN" dirty="0" smtClean="0"/>
                        <a:t>Үзүүлэлтүүд</a:t>
                      </a:r>
                    </a:p>
                    <a:p>
                      <a:endParaRPr lang="mn-MN" dirty="0" smtClean="0"/>
                    </a:p>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a:txBody>
                    <a:bodyPr/>
                    <a:lstStyle/>
                    <a:p>
                      <a:r>
                        <a:rPr lang="mn-MN" dirty="0" smtClean="0"/>
                        <a:t>Солбицол</a:t>
                      </a:r>
                      <a:endParaRPr lang="en-US" dirty="0"/>
                    </a:p>
                  </a:txBody>
                  <a:tcPr/>
                </a:tc>
                <a:tc>
                  <a:txBody>
                    <a:bodyPr/>
                    <a:lstStyle/>
                    <a:p>
                      <a:endParaRPr lang="mn-MN" dirty="0" smtClean="0"/>
                    </a:p>
                    <a:p>
                      <a:endParaRPr lang="en-US" dirty="0"/>
                    </a:p>
                  </a:txBody>
                  <a:tcPr/>
                </a:tc>
                <a:tc>
                  <a:txBody>
                    <a:bodyPr/>
                    <a:lstStyle/>
                    <a:p>
                      <a:endParaRPr lang="en-US"/>
                    </a:p>
                  </a:txBody>
                  <a:tcPr/>
                </a:tc>
                <a:tc>
                  <a:txBody>
                    <a:bodyPr/>
                    <a:lstStyle/>
                    <a:p>
                      <a:endParaRPr lang="en-US" dirty="0"/>
                    </a:p>
                  </a:txBody>
                  <a:tcPr/>
                </a:tc>
                <a:tc>
                  <a:txBody>
                    <a:bodyPr/>
                    <a:lstStyle/>
                    <a:p>
                      <a:endParaRPr lang="en-US" dirty="0"/>
                    </a:p>
                  </a:txBody>
                  <a:tcPr/>
                </a:tc>
              </a:tr>
              <a:tr h="370840">
                <a:tc>
                  <a:txBody>
                    <a:bodyPr/>
                    <a:lstStyle/>
                    <a:p>
                      <a:r>
                        <a:rPr lang="mn-MN" dirty="0" smtClean="0"/>
                        <a:t>УБ-аас</a:t>
                      </a:r>
                      <a:r>
                        <a:rPr lang="mn-MN" baseline="0" dirty="0" smtClean="0"/>
                        <a:t> алслагдсан зай</a:t>
                      </a:r>
                      <a:endParaRPr lang="en-US" dirty="0"/>
                    </a:p>
                  </a:txBody>
                  <a:tcPr/>
                </a:tc>
                <a:tc>
                  <a:txBody>
                    <a:bodyPr/>
                    <a:lstStyle/>
                    <a:p>
                      <a:endParaRPr lang="mn-MN" dirty="0" smtClean="0"/>
                    </a:p>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r>
              <a:tr h="370840">
                <a:tc>
                  <a:txBody>
                    <a:bodyPr/>
                    <a:lstStyle/>
                    <a:p>
                      <a:r>
                        <a:rPr lang="mn-MN" dirty="0" smtClean="0"/>
                        <a:t>Авто</a:t>
                      </a:r>
                      <a:r>
                        <a:rPr lang="mn-MN" baseline="0" dirty="0" smtClean="0"/>
                        <a:t> машинаар туулах цаг</a:t>
                      </a:r>
                      <a:endParaRPr lang="en-US" dirty="0"/>
                    </a:p>
                  </a:txBody>
                  <a:tcPr/>
                </a:tc>
                <a:tc>
                  <a:txBody>
                    <a:bodyPr/>
                    <a:lstStyle/>
                    <a:p>
                      <a:endParaRPr lang="mn-MN" dirty="0" smtClean="0"/>
                    </a:p>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r>
              <a:tr h="370840">
                <a:tc>
                  <a:txBody>
                    <a:bodyPr/>
                    <a:lstStyle/>
                    <a:p>
                      <a:r>
                        <a:rPr lang="mn-MN" dirty="0" smtClean="0"/>
                        <a:t>Цаг агаарын байдал</a:t>
                      </a:r>
                      <a:endParaRPr lang="en-US" dirty="0"/>
                    </a:p>
                  </a:txBody>
                  <a:tcPr/>
                </a:tc>
                <a:tc>
                  <a:txBody>
                    <a:bodyPr/>
                    <a:lstStyle/>
                    <a:p>
                      <a:endParaRPr lang="mn-MN" dirty="0" smtClean="0"/>
                    </a:p>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r>
            </a:tbl>
          </a:graphicData>
        </a:graphic>
      </p:graphicFrame>
      <p:pic>
        <p:nvPicPr>
          <p:cNvPr id="7171" name="Picture 3" descr="C:\Users\Administrator\Pictures\download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318" y="1683893"/>
            <a:ext cx="1540342" cy="102502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Administrator\Pictures\download (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1518" y="1683893"/>
            <a:ext cx="1437407" cy="986559"/>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C:\Users\Administrator\Pictures\images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51985" y="1831891"/>
            <a:ext cx="1657349" cy="69056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Users\Administrator\Pictures\XopoM.com-Дэлхийн-хамгийн-өндөр-барилга-Бурж-Халифийн-тухай-10-сонирхолтой-баримт-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7164288" y="1671221"/>
            <a:ext cx="1388082" cy="1037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6524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Administrator\Desktop\download (1).jpg"/>
          <p:cNvPicPr/>
          <p:nvPr/>
        </p:nvPicPr>
        <p:blipFill>
          <a:blip r:embed="rId2">
            <a:extLst>
              <a:ext uri="{28A0092B-C50C-407E-A947-70E740481C1C}">
                <a14:useLocalDpi xmlns:a14="http://schemas.microsoft.com/office/drawing/2010/main" val="0"/>
              </a:ext>
            </a:extLst>
          </a:blip>
          <a:srcRect/>
          <a:stretch>
            <a:fillRect/>
          </a:stretch>
        </p:blipFill>
        <p:spPr bwMode="auto">
          <a:xfrm>
            <a:off x="179512" y="287435"/>
            <a:ext cx="3023850" cy="2664296"/>
          </a:xfrm>
          <a:prstGeom prst="rect">
            <a:avLst/>
          </a:prstGeom>
          <a:noFill/>
          <a:ln>
            <a:noFill/>
          </a:ln>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348880"/>
            <a:ext cx="7680239" cy="4318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71831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126" t="6298" r="12473" b="13146"/>
          <a:stretch/>
        </p:blipFill>
        <p:spPr bwMode="auto">
          <a:xfrm>
            <a:off x="-24358" y="548680"/>
            <a:ext cx="9111185"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4040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28600"/>
            <a:ext cx="4419600" cy="306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276600"/>
            <a:ext cx="4491038"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295400"/>
            <a:ext cx="3676650" cy="33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0937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dirty="0" smtClean="0">
                <a:solidFill>
                  <a:schemeClr val="tx1"/>
                </a:solidFill>
              </a:rPr>
              <a:t>Time</a:t>
            </a:r>
            <a:r>
              <a:rPr lang="mn-MN" dirty="0" smtClean="0">
                <a:solidFill>
                  <a:schemeClr val="tx1"/>
                </a:solidFill>
              </a:rPr>
              <a:t>   </a:t>
            </a:r>
            <a:r>
              <a:rPr lang="en-US" dirty="0" smtClean="0">
                <a:solidFill>
                  <a:schemeClr val="tx1"/>
                </a:solidFill>
              </a:rPr>
              <a:t>Liner</a:t>
            </a:r>
            <a:endParaRPr lang="en-US" dirty="0" smtClean="0">
              <a:solidFill>
                <a:schemeClr val="tx1"/>
              </a:solidFill>
            </a:endParaRP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133600"/>
            <a:ext cx="77724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04932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smtClean="0">
                <a:solidFill>
                  <a:schemeClr val="tx1"/>
                </a:solidFill>
              </a:rPr>
              <a:t>Overlays</a:t>
            </a:r>
          </a:p>
        </p:txBody>
      </p:sp>
      <p:pic>
        <p:nvPicPr>
          <p:cNvPr id="921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581900" cy="333692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054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smtClean="0">
                <a:solidFill>
                  <a:schemeClr val="tx1"/>
                </a:solidFill>
              </a:rPr>
              <a:t>Google Ocean</a:t>
            </a:r>
          </a:p>
        </p:txBody>
      </p:sp>
      <p:pic>
        <p:nvPicPr>
          <p:cNvPr id="1126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00200"/>
            <a:ext cx="31242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1447800"/>
            <a:ext cx="28575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3276600"/>
            <a:ext cx="2335213"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1780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mtClean="0">
                <a:solidFill>
                  <a:schemeClr val="tx1"/>
                </a:solidFill>
              </a:rPr>
              <a:t>Google Mars</a:t>
            </a:r>
          </a:p>
        </p:txBody>
      </p:sp>
      <p:pic>
        <p:nvPicPr>
          <p:cNvPr id="1229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0"/>
            <a:ext cx="2514600"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447800"/>
            <a:ext cx="309245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8"/>
          <p:cNvSpPr txBox="1">
            <a:spLocks noChangeArrowheads="1"/>
          </p:cNvSpPr>
          <p:nvPr/>
        </p:nvSpPr>
        <p:spPr bwMode="auto">
          <a:xfrm>
            <a:off x="228600" y="6248400"/>
            <a:ext cx="502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hlinkClick r:id="rId4"/>
              </a:rPr>
              <a:t>http://www.youtube.com/watch?v=u_mr-lDng7k</a:t>
            </a:r>
            <a:r>
              <a:rPr lang="en-US"/>
              <a:t> </a:t>
            </a:r>
          </a:p>
        </p:txBody>
      </p:sp>
      <p:pic>
        <p:nvPicPr>
          <p:cNvPr id="12294" name="Picture 9">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3886200"/>
            <a:ext cx="3048000" cy="225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3349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mtClean="0">
                <a:solidFill>
                  <a:schemeClr val="tx1"/>
                </a:solidFill>
              </a:rPr>
              <a:t>Google Earth into Google Maps</a:t>
            </a:r>
          </a:p>
        </p:txBody>
      </p:sp>
      <p:pic>
        <p:nvPicPr>
          <p:cNvPr id="1331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295400"/>
            <a:ext cx="4419600"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2819400"/>
            <a:ext cx="512445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 Box 8"/>
          <p:cNvSpPr txBox="1">
            <a:spLocks noChangeArrowheads="1"/>
          </p:cNvSpPr>
          <p:nvPr/>
        </p:nvSpPr>
        <p:spPr bwMode="auto">
          <a:xfrm>
            <a:off x="762000" y="5410200"/>
            <a:ext cx="19748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Washington, D.C.</a:t>
            </a:r>
          </a:p>
        </p:txBody>
      </p:sp>
      <p:pic>
        <p:nvPicPr>
          <p:cNvPr id="1024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8600" y="1310605"/>
            <a:ext cx="5631406" cy="3166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59623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Google Earth </a:t>
            </a:r>
            <a:r>
              <a:rPr lang="mn-MN" dirty="0" smtClean="0"/>
              <a:t>программ</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9632" y="1268760"/>
            <a:ext cx="6720746" cy="5040560"/>
          </a:xfrm>
        </p:spPr>
      </p:pic>
    </p:spTree>
    <p:extLst>
      <p:ext uri="{BB962C8B-B14F-4D97-AF65-F5344CB8AC3E}">
        <p14:creationId xmlns:p14="http://schemas.microsoft.com/office/powerpoint/2010/main" val="36785982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dirty="0" smtClean="0"/>
              <a:t>Гэгээн нуур</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27289881"/>
              </p:ext>
            </p:extLst>
          </p:nvPr>
        </p:nvGraphicFramePr>
        <p:xfrm>
          <a:off x="467544" y="1379220"/>
          <a:ext cx="8136904" cy="5478780"/>
        </p:xfrm>
        <a:graphic>
          <a:graphicData uri="http://schemas.openxmlformats.org/drawingml/2006/table">
            <a:tbl>
              <a:tblPr firstRow="1" firstCol="1" bandRow="1">
                <a:tableStyleId>{5C22544A-7EE6-4342-B048-85BDC9FD1C3A}</a:tableStyleId>
              </a:tblPr>
              <a:tblGrid>
                <a:gridCol w="3239137"/>
                <a:gridCol w="4897767"/>
              </a:tblGrid>
              <a:tr h="859481">
                <a:tc>
                  <a:txBody>
                    <a:bodyPr/>
                    <a:lstStyle/>
                    <a:p>
                      <a:pPr>
                        <a:lnSpc>
                          <a:spcPct val="107000"/>
                        </a:lnSpc>
                        <a:spcAft>
                          <a:spcPts val="0"/>
                        </a:spcAft>
                      </a:pPr>
                      <a:r>
                        <a:rPr lang="mn-MN" sz="2800" dirty="0" smtClean="0">
                          <a:solidFill>
                            <a:schemeClr val="tx1"/>
                          </a:solidFill>
                          <a:effectLst/>
                          <a:latin typeface="Arial" pitchFamily="34" charset="0"/>
                          <a:cs typeface="Arial" pitchFamily="34" charset="0"/>
                        </a:rPr>
                        <a:t>Даалгаврын</a:t>
                      </a:r>
                      <a:r>
                        <a:rPr lang="mn-MN" sz="2800" baseline="0" dirty="0" smtClean="0">
                          <a:solidFill>
                            <a:schemeClr val="tx1"/>
                          </a:solidFill>
                          <a:effectLst/>
                          <a:latin typeface="Arial" pitchFamily="34" charset="0"/>
                          <a:cs typeface="Arial" pitchFamily="34" charset="0"/>
                        </a:rPr>
                        <a:t> төрлүүд</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a:effectLst/>
                        </a:rPr>
                        <a:t> </a:t>
                      </a:r>
                      <a:endParaRPr lang="en-US" sz="1100">
                        <a:effectLst/>
                        <a:latin typeface="Calibri"/>
                        <a:ea typeface="Calibri"/>
                        <a:cs typeface="Times New Roman"/>
                      </a:endParaRPr>
                    </a:p>
                  </a:txBody>
                  <a:tcPr marL="68580" marR="68580" marT="0" marB="0"/>
                </a:tc>
              </a:tr>
              <a:tr h="859481">
                <a:tc>
                  <a:txBody>
                    <a:bodyPr/>
                    <a:lstStyle/>
                    <a:p>
                      <a:pPr>
                        <a:lnSpc>
                          <a:spcPct val="107000"/>
                        </a:lnSpc>
                        <a:spcAft>
                          <a:spcPts val="0"/>
                        </a:spcAft>
                      </a:pPr>
                      <a:r>
                        <a:rPr lang="mn-MN" sz="2800" dirty="0">
                          <a:solidFill>
                            <a:schemeClr val="tx1"/>
                          </a:solidFill>
                          <a:effectLst/>
                          <a:latin typeface="Arial" pitchFamily="34" charset="0"/>
                          <a:cs typeface="Arial" pitchFamily="34" charset="0"/>
                        </a:rPr>
                        <a:t>Газрын </a:t>
                      </a:r>
                      <a:r>
                        <a:rPr lang="mn-MN" sz="2800" dirty="0" smtClean="0">
                          <a:solidFill>
                            <a:schemeClr val="tx1"/>
                          </a:solidFill>
                          <a:effectLst/>
                          <a:latin typeface="Arial" pitchFamily="34" charset="0"/>
                          <a:cs typeface="Arial" pitchFamily="34" charset="0"/>
                        </a:rPr>
                        <a:t>нэр тогтоох</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endParaRPr lang="en-US" sz="1100" dirty="0">
                        <a:effectLst/>
                        <a:latin typeface="Calibri"/>
                        <a:ea typeface="Calibri"/>
                        <a:cs typeface="Times New Roman"/>
                      </a:endParaRPr>
                    </a:p>
                  </a:txBody>
                  <a:tcPr marL="68580" marR="68580" marT="0" marB="0"/>
                </a:tc>
              </a:tr>
              <a:tr h="864955">
                <a:tc>
                  <a:txBody>
                    <a:bodyPr/>
                    <a:lstStyle/>
                    <a:p>
                      <a:pPr>
                        <a:lnSpc>
                          <a:spcPct val="107000"/>
                        </a:lnSpc>
                        <a:spcAft>
                          <a:spcPts val="0"/>
                        </a:spcAft>
                      </a:pPr>
                      <a:r>
                        <a:rPr lang="mn-MN" sz="2800" dirty="0">
                          <a:solidFill>
                            <a:schemeClr val="tx1"/>
                          </a:solidFill>
                          <a:effectLst/>
                          <a:latin typeface="Arial" pitchFamily="34" charset="0"/>
                          <a:cs typeface="Arial" pitchFamily="34" charset="0"/>
                        </a:rPr>
                        <a:t> Байрлал тодорхойлох</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a:effectLst/>
                        </a:rPr>
                        <a:t> </a:t>
                      </a:r>
                      <a:endParaRPr lang="en-US" sz="1100">
                        <a:effectLst/>
                        <a:latin typeface="Calibri"/>
                        <a:ea typeface="Calibri"/>
                        <a:cs typeface="Times New Roman"/>
                      </a:endParaRPr>
                    </a:p>
                  </a:txBody>
                  <a:tcPr marL="68580" marR="68580" marT="0" marB="0"/>
                </a:tc>
              </a:tr>
              <a:tr h="864955">
                <a:tc>
                  <a:txBody>
                    <a:bodyPr/>
                    <a:lstStyle/>
                    <a:p>
                      <a:pPr>
                        <a:lnSpc>
                          <a:spcPct val="107000"/>
                        </a:lnSpc>
                        <a:spcAft>
                          <a:spcPts val="0"/>
                        </a:spcAft>
                      </a:pPr>
                      <a:r>
                        <a:rPr lang="mn-MN" sz="2800" dirty="0">
                          <a:solidFill>
                            <a:schemeClr val="tx1"/>
                          </a:solidFill>
                          <a:effectLst/>
                          <a:latin typeface="Arial" pitchFamily="34" charset="0"/>
                          <a:cs typeface="Arial" pitchFamily="34" charset="0"/>
                        </a:rPr>
                        <a:t> </a:t>
                      </a:r>
                      <a:endParaRPr lang="en-US" sz="2400" dirty="0">
                        <a:solidFill>
                          <a:schemeClr val="tx1"/>
                        </a:solidFill>
                        <a:effectLst/>
                        <a:latin typeface="Arial" pitchFamily="34" charset="0"/>
                        <a:cs typeface="Arial" pitchFamily="34" charset="0"/>
                      </a:endParaRPr>
                    </a:p>
                    <a:p>
                      <a:pPr>
                        <a:lnSpc>
                          <a:spcPct val="107000"/>
                        </a:lnSpc>
                        <a:spcAft>
                          <a:spcPts val="0"/>
                        </a:spcAft>
                      </a:pPr>
                      <a:r>
                        <a:rPr lang="mn-MN" sz="2800" dirty="0">
                          <a:solidFill>
                            <a:schemeClr val="tx1"/>
                          </a:solidFill>
                          <a:effectLst/>
                          <a:latin typeface="Arial" pitchFamily="34" charset="0"/>
                          <a:cs typeface="Arial" pitchFamily="34" charset="0"/>
                        </a:rPr>
                        <a:t>Урт </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a:effectLst/>
                        </a:rPr>
                        <a:t> </a:t>
                      </a:r>
                      <a:endParaRPr lang="en-US" sz="1100">
                        <a:effectLst/>
                        <a:latin typeface="Calibri"/>
                        <a:ea typeface="Calibri"/>
                        <a:cs typeface="Times New Roman"/>
                      </a:endParaRPr>
                    </a:p>
                  </a:txBody>
                  <a:tcPr marL="68580" marR="68580" marT="0" marB="0"/>
                </a:tc>
              </a:tr>
              <a:tr h="429740">
                <a:tc>
                  <a:txBody>
                    <a:bodyPr/>
                    <a:lstStyle/>
                    <a:p>
                      <a:pPr>
                        <a:lnSpc>
                          <a:spcPct val="107000"/>
                        </a:lnSpc>
                        <a:spcAft>
                          <a:spcPts val="0"/>
                        </a:spcAft>
                      </a:pPr>
                      <a:r>
                        <a:rPr lang="mn-MN" sz="2800" dirty="0">
                          <a:solidFill>
                            <a:schemeClr val="tx1"/>
                          </a:solidFill>
                          <a:effectLst/>
                          <a:latin typeface="Arial" pitchFamily="34" charset="0"/>
                          <a:cs typeface="Arial" pitchFamily="34" charset="0"/>
                        </a:rPr>
                        <a:t>Өргөн</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dirty="0">
                          <a:effectLst/>
                        </a:rPr>
                        <a:t> </a:t>
                      </a:r>
                      <a:endParaRPr lang="en-US" sz="1100" dirty="0">
                        <a:effectLst/>
                        <a:latin typeface="Calibri"/>
                        <a:ea typeface="Calibri"/>
                        <a:cs typeface="Times New Roman"/>
                      </a:endParaRPr>
                    </a:p>
                  </a:txBody>
                  <a:tcPr marL="68580" marR="68580" marT="0" marB="0"/>
                </a:tc>
              </a:tr>
              <a:tr h="429740">
                <a:tc>
                  <a:txBody>
                    <a:bodyPr/>
                    <a:lstStyle/>
                    <a:p>
                      <a:pPr>
                        <a:lnSpc>
                          <a:spcPct val="107000"/>
                        </a:lnSpc>
                        <a:spcAft>
                          <a:spcPts val="0"/>
                        </a:spcAft>
                      </a:pPr>
                      <a:r>
                        <a:rPr lang="mn-MN" sz="2800" dirty="0">
                          <a:solidFill>
                            <a:schemeClr val="tx1"/>
                          </a:solidFill>
                          <a:effectLst/>
                          <a:latin typeface="Arial" pitchFamily="34" charset="0"/>
                          <a:cs typeface="Arial" pitchFamily="34" charset="0"/>
                        </a:rPr>
                        <a:t>Гарал үүсэл</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a:effectLst/>
                        </a:rPr>
                        <a:t> </a:t>
                      </a:r>
                      <a:endParaRPr lang="en-US" sz="1100">
                        <a:effectLst/>
                        <a:latin typeface="Calibri"/>
                        <a:ea typeface="Calibri"/>
                        <a:cs typeface="Times New Roman"/>
                      </a:endParaRPr>
                    </a:p>
                  </a:txBody>
                  <a:tcPr marL="68580" marR="68580" marT="0" marB="0"/>
                </a:tc>
              </a:tr>
              <a:tr h="429740">
                <a:tc>
                  <a:txBody>
                    <a:bodyPr/>
                    <a:lstStyle/>
                    <a:p>
                      <a:pPr>
                        <a:lnSpc>
                          <a:spcPct val="107000"/>
                        </a:lnSpc>
                        <a:spcAft>
                          <a:spcPts val="0"/>
                        </a:spcAft>
                      </a:pPr>
                      <a:r>
                        <a:rPr lang="mn-MN" sz="2800" dirty="0">
                          <a:solidFill>
                            <a:schemeClr val="tx1"/>
                          </a:solidFill>
                          <a:effectLst/>
                          <a:latin typeface="Arial" pitchFamily="34" charset="0"/>
                          <a:cs typeface="Arial" pitchFamily="34" charset="0"/>
                        </a:rPr>
                        <a:t>Ашиглалт</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a:effectLst/>
                        </a:rPr>
                        <a:t> </a:t>
                      </a:r>
                      <a:endParaRPr lang="en-US" sz="1100">
                        <a:effectLst/>
                        <a:latin typeface="Calibri"/>
                        <a:ea typeface="Calibri"/>
                        <a:cs typeface="Times New Roman"/>
                      </a:endParaRPr>
                    </a:p>
                  </a:txBody>
                  <a:tcPr marL="68580" marR="68580" marT="0" marB="0"/>
                </a:tc>
              </a:tr>
              <a:tr h="429740">
                <a:tc>
                  <a:txBody>
                    <a:bodyPr/>
                    <a:lstStyle/>
                    <a:p>
                      <a:pPr>
                        <a:lnSpc>
                          <a:spcPct val="107000"/>
                        </a:lnSpc>
                        <a:spcAft>
                          <a:spcPts val="0"/>
                        </a:spcAft>
                      </a:pPr>
                      <a:r>
                        <a:rPr lang="mn-MN" sz="2800" dirty="0">
                          <a:solidFill>
                            <a:schemeClr val="tx1"/>
                          </a:solidFill>
                          <a:effectLst/>
                          <a:latin typeface="Arial" pitchFamily="34" charset="0"/>
                          <a:cs typeface="Arial" pitchFamily="34" charset="0"/>
                        </a:rPr>
                        <a:t>Цаг агаар</a:t>
                      </a:r>
                      <a:endParaRPr lang="en-US" sz="2400" dirty="0">
                        <a:solidFill>
                          <a:schemeClr val="tx1"/>
                        </a:solidFill>
                        <a:effectLst/>
                        <a:latin typeface="Arial" pitchFamily="34" charset="0"/>
                        <a:ea typeface="Calibri"/>
                        <a:cs typeface="Arial" pitchFamily="34" charset="0"/>
                      </a:endParaRPr>
                    </a:p>
                  </a:txBody>
                  <a:tcPr marL="68580" marR="68580" marT="0" marB="0"/>
                </a:tc>
                <a:tc>
                  <a:txBody>
                    <a:bodyPr/>
                    <a:lstStyle/>
                    <a:p>
                      <a:pPr>
                        <a:lnSpc>
                          <a:spcPct val="107000"/>
                        </a:lnSpc>
                        <a:spcAft>
                          <a:spcPts val="0"/>
                        </a:spcAft>
                      </a:pPr>
                      <a:r>
                        <a:rPr lang="mn-MN" sz="1200" dirty="0">
                          <a:effectLst/>
                        </a:rPr>
                        <a:t> </a:t>
                      </a:r>
                      <a:endParaRPr lang="en-US"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48500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10580"/>
            <a:ext cx="7886700" cy="935641"/>
          </a:xfrm>
        </p:spPr>
        <p:txBody>
          <a:bodyPr>
            <a:normAutofit fontScale="90000"/>
          </a:bodyPr>
          <a:lstStyle/>
          <a:p>
            <a:r>
              <a:rPr lang="mn-MN" dirty="0" smtClean="0">
                <a:latin typeface="Boyarsky Mon" panose="020B0604020202020204" pitchFamily="34" charset="0"/>
              </a:rPr>
              <a:t>Хот </a:t>
            </a:r>
            <a:r>
              <a:rPr lang="mn-MN" dirty="0" smtClean="0">
                <a:latin typeface="Boyarsky Mon" panose="020B0604020202020204" pitchFamily="34" charset="0"/>
              </a:rPr>
              <a:t>төлөвлөлтийн тухай </a:t>
            </a:r>
            <a:endParaRPr lang="en-US" dirty="0">
              <a:latin typeface="Boyarsky Mon" panose="020B0604020202020204" pitchFamily="34" charset="0"/>
            </a:endParaRPr>
          </a:p>
        </p:txBody>
      </p:sp>
      <p:sp>
        <p:nvSpPr>
          <p:cNvPr id="3" name="Content Placeholder 2"/>
          <p:cNvSpPr>
            <a:spLocks noGrp="1"/>
          </p:cNvSpPr>
          <p:nvPr>
            <p:ph idx="1"/>
          </p:nvPr>
        </p:nvSpPr>
        <p:spPr>
          <a:xfrm>
            <a:off x="628650" y="1146220"/>
            <a:ext cx="7886700" cy="4351338"/>
          </a:xfrm>
        </p:spPr>
        <p:txBody>
          <a:bodyPr/>
          <a:lstStyle/>
          <a:p>
            <a:pPr algn="just">
              <a:buFont typeface="Wingdings" panose="05000000000000000000" pitchFamily="2" charset="2"/>
              <a:buChar char="Ø"/>
            </a:pPr>
            <a:r>
              <a:rPr lang="mn-MN" dirty="0" smtClean="0">
                <a:latin typeface="Times New Roman" panose="02020603050405020304" pitchFamily="18" charset="0"/>
                <a:cs typeface="Times New Roman" panose="02020603050405020304" pitchFamily="18" charset="0"/>
              </a:rPr>
              <a:t> </a:t>
            </a:r>
            <a:r>
              <a:rPr lang="mn-MN" sz="2800" dirty="0" smtClean="0">
                <a:latin typeface="Times New Roman" panose="02020603050405020304" pitchFamily="18" charset="0"/>
                <a:cs typeface="Times New Roman" panose="02020603050405020304" pitchFamily="18" charset="0"/>
              </a:rPr>
              <a:t>Хот </a:t>
            </a:r>
            <a:r>
              <a:rPr lang="mn-MN" sz="2800" dirty="0">
                <a:latin typeface="Times New Roman" panose="02020603050405020304" pitchFamily="18" charset="0"/>
                <a:cs typeface="Times New Roman" panose="02020603050405020304" pitchFamily="18" charset="0"/>
              </a:rPr>
              <a:t>нь 15000-аас доошгүй оршин суугчтай, тэдгээрийн дийлэнх хувь нь голлон үйлдвэр, үйлчилгээний салбарт ажилладаг, хот бүрдүүлэгч дэд бүтэц хөгжсөн, өөрийн удирдлага бүхий төвлөрсөн суурин газар </a:t>
            </a:r>
            <a:r>
              <a:rPr lang="mn-MN" sz="2800" dirty="0" smtClean="0">
                <a:latin typeface="Times New Roman" panose="02020603050405020304" pitchFamily="18" charset="0"/>
                <a:cs typeface="Times New Roman" panose="02020603050405020304" pitchFamily="18" charset="0"/>
              </a:rPr>
              <a:t>мөн.</a:t>
            </a:r>
          </a:p>
          <a:p>
            <a:pPr algn="just">
              <a:buFont typeface="Wingdings" panose="05000000000000000000" pitchFamily="2" charset="2"/>
              <a:buChar char="Ø"/>
            </a:pPr>
            <a:endParaRPr lang="mn-MN" sz="28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sp>
        <p:nvSpPr>
          <p:cNvPr id="4" name="Rectangle 3"/>
          <p:cNvSpPr/>
          <p:nvPr/>
        </p:nvSpPr>
        <p:spPr>
          <a:xfrm>
            <a:off x="0" y="4437112"/>
            <a:ext cx="2634752" cy="707886"/>
          </a:xfrm>
          <a:prstGeom prst="rect">
            <a:avLst/>
          </a:prstGeom>
          <a:solidFill>
            <a:srgbClr val="00B050"/>
          </a:solidFill>
        </p:spPr>
        <p:txBody>
          <a:bodyPr wrap="square">
            <a:spAutoFit/>
          </a:bodyPr>
          <a:lstStyle/>
          <a:p>
            <a:r>
              <a:rPr lang="mn-MN" sz="2000" dirty="0">
                <a:latin typeface="Times New Roman" panose="02020603050405020304" pitchFamily="18" charset="0"/>
                <a:cs typeface="Times New Roman" panose="02020603050405020304" pitchFamily="18" charset="0"/>
              </a:rPr>
              <a:t>Хот байгуулалтын тухай хууль</a:t>
            </a:r>
            <a:endParaRPr lang="en-US" sz="20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2483768" y="3676779"/>
            <a:ext cx="4719276" cy="2936438"/>
          </a:xfrm>
          <a:prstGeom prst="rect">
            <a:avLst/>
          </a:prstGeom>
        </p:spPr>
      </p:pic>
    </p:spTree>
    <p:extLst>
      <p:ext uri="{BB962C8B-B14F-4D97-AF65-F5344CB8AC3E}">
        <p14:creationId xmlns:p14="http://schemas.microsoft.com/office/powerpoint/2010/main" val="22576515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dirty="0" smtClean="0"/>
              <a:t>Хот төлөвлөлт</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4443331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560" y="1"/>
            <a:ext cx="7886700" cy="892199"/>
          </a:xfrm>
        </p:spPr>
        <p:txBody>
          <a:bodyPr>
            <a:normAutofit fontScale="90000"/>
          </a:bodyPr>
          <a:lstStyle/>
          <a:p>
            <a:pPr algn="ctr"/>
            <a:r>
              <a:rPr lang="en-US" sz="4000" dirty="0" smtClean="0">
                <a:effectLst>
                  <a:outerShdw blurRad="38100" dist="38100" dir="2700000" algn="tl">
                    <a:srgbClr val="000000">
                      <a:alpha val="43137"/>
                    </a:srgbClr>
                  </a:outerShdw>
                </a:effectLst>
                <a:latin typeface="Boyarsky Mon" panose="020B0604020202020204" pitchFamily="34" charset="0"/>
              </a:rPr>
              <a:t/>
            </a:r>
            <a:br>
              <a:rPr lang="en-US" sz="4000" dirty="0" smtClean="0">
                <a:effectLst>
                  <a:outerShdw blurRad="38100" dist="38100" dir="2700000" algn="tl">
                    <a:srgbClr val="000000">
                      <a:alpha val="43137"/>
                    </a:srgbClr>
                  </a:outerShdw>
                </a:effectLst>
                <a:latin typeface="Boyarsky Mon" panose="020B0604020202020204" pitchFamily="34" charset="0"/>
              </a:rPr>
            </a:br>
            <a:r>
              <a:rPr lang="mn-MN" sz="4000" dirty="0" smtClean="0">
                <a:effectLst>
                  <a:outerShdw blurRad="38100" dist="38100" dir="2700000" algn="tl">
                    <a:srgbClr val="000000">
                      <a:alpha val="43137"/>
                    </a:srgbClr>
                  </a:outerShdw>
                </a:effectLst>
                <a:latin typeface="Boyarsky Mon" panose="020B0604020202020204" pitchFamily="34" charset="0"/>
              </a:rPr>
              <a:t>Улаанбаатар </a:t>
            </a:r>
            <a:r>
              <a:rPr lang="mn-MN" sz="4000" dirty="0" smtClean="0">
                <a:effectLst>
                  <a:outerShdw blurRad="38100" dist="38100" dir="2700000" algn="tl">
                    <a:srgbClr val="000000">
                      <a:alpha val="43137"/>
                    </a:srgbClr>
                  </a:outerShdw>
                </a:effectLst>
                <a:latin typeface="Boyarsky Mon" panose="020B0604020202020204" pitchFamily="34" charset="0"/>
              </a:rPr>
              <a:t>хотын үүсэл хөгжил </a:t>
            </a:r>
            <a:endParaRPr lang="en-US" sz="4000" dirty="0">
              <a:effectLst>
                <a:outerShdw blurRad="38100" dist="38100" dir="2700000" algn="tl">
                  <a:srgbClr val="000000">
                    <a:alpha val="43137"/>
                  </a:srgbClr>
                </a:outerShdw>
              </a:effectLst>
              <a:latin typeface="Boyarsky Mon" panose="020B0604020202020204" pitchFamily="34" charset="0"/>
            </a:endParaRPr>
          </a:p>
        </p:txBody>
      </p:sp>
      <p:pic>
        <p:nvPicPr>
          <p:cNvPr id="4" name="Content Placeholder 3" descr="C:\Users\User\Downloads\image002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196752"/>
            <a:ext cx="5032910" cy="5268442"/>
          </a:xfrm>
          <a:prstGeom prst="rect">
            <a:avLst/>
          </a:prstGeom>
          <a:noFill/>
          <a:ln>
            <a:noFill/>
          </a:ln>
        </p:spPr>
      </p:pic>
      <p:sp>
        <p:nvSpPr>
          <p:cNvPr id="3" name="Rectangle 2"/>
          <p:cNvSpPr/>
          <p:nvPr/>
        </p:nvSpPr>
        <p:spPr>
          <a:xfrm>
            <a:off x="5515377" y="798491"/>
            <a:ext cx="3409682" cy="8498480"/>
          </a:xfrm>
          <a:prstGeom prst="rect">
            <a:avLst/>
          </a:prstGeom>
        </p:spPr>
        <p:txBody>
          <a:bodyPr wrap="square">
            <a:spAutoFit/>
          </a:bodyPr>
          <a:lstStyle/>
          <a:p>
            <a:pPr algn="just">
              <a:lnSpc>
                <a:spcPct val="115000"/>
              </a:lnSpc>
              <a:spcAft>
                <a:spcPts val="1000"/>
              </a:spcAft>
            </a:pPr>
            <a:r>
              <a:rPr lang="mn-MN" sz="1900" b="1" dirty="0">
                <a:solidFill>
                  <a:srgbClr val="FFC000"/>
                </a:solidFill>
                <a:effectLst>
                  <a:outerShdw blurRad="38100" dist="38100" dir="2700000" algn="tl">
                    <a:srgbClr val="000000">
                      <a:alpha val="43137"/>
                    </a:srgbClr>
                  </a:outerShdw>
                </a:effectLst>
                <a:latin typeface="Times New Roman Mon" panose="02020500000000000000" pitchFamily="18" charset="0"/>
                <a:ea typeface="Times New Roman" panose="02020603050405020304" pitchFamily="18" charset="0"/>
                <a:cs typeface="Times New Roman" panose="02020603050405020304" pitchFamily="18" charset="0"/>
              </a:rPr>
              <a:t>Монгол улсын нийслэл Улаанбаатар хот бол тус улсын төр, эдийн засаг, соёлын төв бөгөөд одоогоос 378 жилийн урьд  1639 онд  үнсэн суурь нь  “Өргөө” нэртэй үүсэж түүнээс хойш Их хүрээ, Нийслэл хүрээ, Улаанбаатар хот болон хөгжсөн.Хувьсгалын өмнөх Нийслэл хүрээ нь сүм дуган ноёдын өргөө, гадаадын </a:t>
            </a:r>
            <a:r>
              <a:rPr lang="mn-MN" sz="1900" b="1" dirty="0" smtClean="0">
                <a:solidFill>
                  <a:srgbClr val="FFC000"/>
                </a:solidFill>
                <a:effectLst>
                  <a:outerShdw blurRad="38100" dist="38100" dir="2700000" algn="tl">
                    <a:srgbClr val="000000">
                      <a:alpha val="43137"/>
                    </a:srgbClr>
                  </a:outerShdw>
                </a:effectLst>
                <a:latin typeface="Times New Roman Mon" panose="02020500000000000000" pitchFamily="18" charset="0"/>
                <a:ea typeface="Times New Roman" panose="02020603050405020304" pitchFamily="18" charset="0"/>
                <a:cs typeface="Times New Roman" panose="02020603050405020304" pitchFamily="18" charset="0"/>
              </a:rPr>
              <a:t>пүүс, </a:t>
            </a:r>
            <a:r>
              <a:rPr lang="mn-MN" sz="1900" b="1" dirty="0">
                <a:solidFill>
                  <a:srgbClr val="FFC000"/>
                </a:solidFill>
                <a:effectLst>
                  <a:outerShdw blurRad="38100" dist="38100" dir="2700000" algn="tl">
                    <a:srgbClr val="000000">
                      <a:alpha val="43137"/>
                    </a:srgbClr>
                  </a:outerShdw>
                </a:effectLst>
                <a:latin typeface="Times New Roman Mon" panose="02020500000000000000" pitchFamily="18" charset="0"/>
                <a:ea typeface="Times New Roman" panose="02020603050405020304" pitchFamily="18" charset="0"/>
                <a:cs typeface="Times New Roman" panose="02020603050405020304" pitchFamily="18" charset="0"/>
              </a:rPr>
              <a:t>худалдаачдын дэлгүүр, мухлаг, эсгий гэр, шавар байшин, шургааган хашаа, шороон замтай эсгий хот хэмээн нэрлэгдсэн нүүдэлчдийн дугуй хүрээ маягаар төлөвлөгдсөн 50 мянга орчим хүн амтай, 28 мянган га нутагтай улсынхаа төр, шашин, мөргөл, худалдааны төв болсон нүүдэлчдийн хот хэвээр </a:t>
            </a:r>
            <a:r>
              <a:rPr lang="mn-MN" sz="1900" b="1" dirty="0" smtClean="0">
                <a:solidFill>
                  <a:srgbClr val="FFC000"/>
                </a:solidFill>
                <a:effectLst>
                  <a:outerShdw blurRad="38100" dist="38100" dir="2700000" algn="tl">
                    <a:srgbClr val="000000">
                      <a:alpha val="43137"/>
                    </a:srgbClr>
                  </a:outerShdw>
                </a:effectLst>
                <a:latin typeface="Times New Roman Mon" panose="02020500000000000000" pitchFamily="18" charset="0"/>
                <a:ea typeface="Times New Roman" panose="02020603050405020304" pitchFamily="18" charset="0"/>
                <a:cs typeface="Times New Roman" panose="02020603050405020304" pitchFamily="18" charset="0"/>
              </a:rPr>
              <a:t>байлаа.</a:t>
            </a:r>
            <a:endParaRPr lang="en-US" sz="1900" b="1" dirty="0">
              <a:solidFill>
                <a:srgbClr val="FFC000"/>
              </a:solidFill>
              <a:effectLst>
                <a:outerShdw blurRad="38100" dist="38100" dir="2700000" algn="tl">
                  <a:srgbClr val="000000">
                    <a:alpha val="43137"/>
                  </a:srgbClr>
                </a:outerShdw>
              </a:effectLst>
              <a:latin typeface="Times New Roman Mon" panose="02020500000000000000"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37165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User\Downloads\2030-2020-9-638.jpg"/>
          <p:cNvPicPr>
            <a:picLocks noGrp="1"/>
          </p:cNvPicPr>
          <p:nvPr>
            <p:ph idx="1"/>
          </p:nvPr>
        </p:nvPicPr>
        <p:blipFill rotWithShape="1">
          <a:blip r:embed="rId2">
            <a:extLst>
              <a:ext uri="{28A0092B-C50C-407E-A947-70E740481C1C}">
                <a14:useLocalDpi xmlns:a14="http://schemas.microsoft.com/office/drawing/2010/main" val="0"/>
              </a:ext>
            </a:extLst>
          </a:blip>
          <a:srcRect t="12350"/>
          <a:stretch/>
        </p:blipFill>
        <p:spPr bwMode="auto">
          <a:xfrm>
            <a:off x="179512" y="620688"/>
            <a:ext cx="8847786" cy="5061926"/>
          </a:xfrm>
          <a:prstGeom prst="rect">
            <a:avLst/>
          </a:prstGeom>
          <a:noFill/>
          <a:ln>
            <a:noFill/>
          </a:ln>
        </p:spPr>
      </p:pic>
      <p:sp>
        <p:nvSpPr>
          <p:cNvPr id="5" name="Rectangle 4"/>
          <p:cNvSpPr/>
          <p:nvPr/>
        </p:nvSpPr>
        <p:spPr>
          <a:xfrm>
            <a:off x="0" y="6045599"/>
            <a:ext cx="8892480" cy="646331"/>
          </a:xfrm>
          <a:prstGeom prst="rect">
            <a:avLst/>
          </a:prstGeom>
        </p:spPr>
        <p:txBody>
          <a:bodyPr wrap="square">
            <a:spAutoFit/>
          </a:bodyPr>
          <a:lstStyle/>
          <a:p>
            <a:r>
              <a:rPr lang="mn-MN" b="1" i="1" dirty="0">
                <a:solidFill>
                  <a:srgbClr val="000000"/>
                </a:solidFill>
                <a:latin typeface="Arial" panose="020B0604020202020204" pitchFamily="34" charset="0"/>
                <a:ea typeface="Times New Roman" panose="02020603050405020304" pitchFamily="18" charset="0"/>
              </a:rPr>
              <a:t>Улаанбаатар хотын 1954,1963,1971,1986 онуудын төлөвлөлтийн  түүхэн хөгжил</a:t>
            </a:r>
            <a:endParaRPr lang="en-US" b="1" dirty="0"/>
          </a:p>
        </p:txBody>
      </p:sp>
    </p:spTree>
    <p:extLst>
      <p:ext uri="{BB962C8B-B14F-4D97-AF65-F5344CB8AC3E}">
        <p14:creationId xmlns:p14="http://schemas.microsoft.com/office/powerpoint/2010/main" val="4534432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srcRect/>
          <a:stretch>
            <a:fillRect/>
          </a:stretch>
        </p:blipFill>
        <p:spPr bwMode="auto">
          <a:xfrm>
            <a:off x="467544" y="764704"/>
            <a:ext cx="8280920" cy="5265526"/>
          </a:xfrm>
          <a:prstGeom prst="rect">
            <a:avLst/>
          </a:prstGeom>
          <a:noFill/>
          <a:ln w="6350" cmpd="sng">
            <a:solidFill>
              <a:srgbClr val="000000"/>
            </a:solidFill>
            <a:miter lim="800000"/>
            <a:headEnd/>
            <a:tailEnd/>
          </a:ln>
          <a:effectLst/>
        </p:spPr>
      </p:pic>
      <p:sp>
        <p:nvSpPr>
          <p:cNvPr id="5" name="Rectangle 4"/>
          <p:cNvSpPr/>
          <p:nvPr/>
        </p:nvSpPr>
        <p:spPr>
          <a:xfrm>
            <a:off x="755576" y="6163476"/>
            <a:ext cx="7007046" cy="369332"/>
          </a:xfrm>
          <a:prstGeom prst="rect">
            <a:avLst/>
          </a:prstGeom>
        </p:spPr>
        <p:txBody>
          <a:bodyPr wrap="none">
            <a:spAutoFit/>
          </a:bodyPr>
          <a:lstStyle/>
          <a:p>
            <a:r>
              <a:rPr lang="mn-MN" i="1" dirty="0">
                <a:solidFill>
                  <a:srgbClr val="000000"/>
                </a:solidFill>
                <a:latin typeface="Times New Roman Mon" panose="02020500000000000000" pitchFamily="18" charset="0"/>
                <a:ea typeface="Calibri" panose="020F0502020204030204" pitchFamily="34" charset="0"/>
                <a:cs typeface="Times New Roman" panose="02020603050405020304" pitchFamily="18" charset="0"/>
              </a:rPr>
              <a:t>Óëààíáààòàð õîòûí 5 äàõü õºãæëèéí åðºíõèé </a:t>
            </a:r>
            <a:r>
              <a:rPr lang="mn-MN" i="1" dirty="0" smtClean="0">
                <a:solidFill>
                  <a:srgbClr val="000000"/>
                </a:solidFill>
                <a:latin typeface="Times New Roman Mon" panose="02020500000000000000" pitchFamily="18" charset="0"/>
                <a:ea typeface="Calibri" panose="020F0502020204030204" pitchFamily="34" charset="0"/>
                <a:cs typeface="Times New Roman" panose="02020603050405020304" pitchFamily="18" charset="0"/>
              </a:rPr>
              <a:t>òºëºâëºãºº 2002 он </a:t>
            </a:r>
            <a:endParaRPr lang="en-US" dirty="0"/>
          </a:p>
        </p:txBody>
      </p:sp>
      <p:sp>
        <p:nvSpPr>
          <p:cNvPr id="6" name="Rectangle 5"/>
          <p:cNvSpPr/>
          <p:nvPr/>
        </p:nvSpPr>
        <p:spPr>
          <a:xfrm>
            <a:off x="467544" y="230502"/>
            <a:ext cx="8573425" cy="390363"/>
          </a:xfrm>
          <a:prstGeom prst="rect">
            <a:avLst/>
          </a:prstGeom>
        </p:spPr>
        <p:txBody>
          <a:bodyPr wrap="square">
            <a:spAutoFit/>
          </a:bodyPr>
          <a:lstStyle/>
          <a:p>
            <a:pPr algn="ctr">
              <a:lnSpc>
                <a:spcPct val="115000"/>
              </a:lnSpc>
              <a:spcAft>
                <a:spcPts val="1000"/>
              </a:spcAft>
            </a:pPr>
            <a:r>
              <a:rPr lang="mn-MN" b="1"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Улаанбаатар </a:t>
            </a:r>
            <a:r>
              <a:rPr lang="mn-MN"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хотыг 2020 он хүртэл хөгжүүлэх ерөнхий төлөвлөгөө</a:t>
            </a:r>
            <a:r>
              <a:rPr lang="mn-MN"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mn-MN"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58224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49022" cy="2290266"/>
          </a:xfrm>
        </p:spPr>
        <p:txBody>
          <a:bodyPr>
            <a:normAutofit fontScale="90000"/>
          </a:bodyPr>
          <a:lstStyle/>
          <a:p>
            <a:pPr algn="l"/>
            <a:r>
              <a:rPr lang="mn-MN" dirty="0" smtClean="0"/>
              <a:t/>
            </a:r>
            <a:br>
              <a:rPr lang="mn-MN" dirty="0" smtClean="0"/>
            </a:br>
            <a:r>
              <a:rPr lang="mn-MN" dirty="0"/>
              <a:t/>
            </a:r>
            <a:br>
              <a:rPr lang="mn-MN" dirty="0"/>
            </a:br>
            <a:r>
              <a:rPr lang="mn-MN" sz="2700" b="1" dirty="0" smtClean="0">
                <a:latin typeface="Arial" pitchFamily="34" charset="0"/>
                <a:cs typeface="Arial" pitchFamily="34" charset="0"/>
              </a:rPr>
              <a:t>Гэрийн даалгавар</a:t>
            </a:r>
            <a:r>
              <a:rPr lang="mn-MN" sz="2700" dirty="0" smtClean="0">
                <a:latin typeface="Arial" pitchFamily="34" charset="0"/>
                <a:cs typeface="Arial" pitchFamily="34" charset="0"/>
              </a:rPr>
              <a:t>:</a:t>
            </a:r>
            <a:br>
              <a:rPr lang="mn-MN" sz="2700" dirty="0" smtClean="0">
                <a:latin typeface="Arial" pitchFamily="34" charset="0"/>
                <a:cs typeface="Arial" pitchFamily="34" charset="0"/>
              </a:rPr>
            </a:br>
            <a:r>
              <a:rPr lang="mn-MN" sz="2700" dirty="0" smtClean="0">
                <a:latin typeface="Arial" pitchFamily="34" charset="0"/>
                <a:cs typeface="Arial" pitchFamily="34" charset="0"/>
              </a:rPr>
              <a:t> </a:t>
            </a:r>
            <a:r>
              <a:rPr lang="mn-MN" sz="2700" b="1" i="1" dirty="0" smtClean="0">
                <a:solidFill>
                  <a:srgbClr val="C00000"/>
                </a:solidFill>
                <a:latin typeface="Arial" pitchFamily="34" charset="0"/>
                <a:cs typeface="Arial" pitchFamily="34" charset="0"/>
              </a:rPr>
              <a:t>Хот төлөвлөлт судлах</a:t>
            </a:r>
            <a:br>
              <a:rPr lang="mn-MN" sz="2700" b="1" i="1" dirty="0" smtClean="0">
                <a:solidFill>
                  <a:srgbClr val="C00000"/>
                </a:solidFill>
                <a:latin typeface="Arial" pitchFamily="34" charset="0"/>
                <a:cs typeface="Arial" pitchFamily="34" charset="0"/>
              </a:rPr>
            </a:br>
            <a:r>
              <a:rPr lang="mn-MN" sz="2700" b="1" i="1" dirty="0" smtClean="0">
                <a:latin typeface="Arial" pitchFamily="34" charset="0"/>
                <a:cs typeface="Arial" pitchFamily="34" charset="0"/>
              </a:rPr>
              <a:t>Судлах хэсэг</a:t>
            </a:r>
            <a:r>
              <a:rPr lang="mn-MN" sz="2700" b="1" i="1" dirty="0" smtClean="0">
                <a:solidFill>
                  <a:srgbClr val="C00000"/>
                </a:solidFill>
                <a:latin typeface="Arial" pitchFamily="34" charset="0"/>
                <a:cs typeface="Arial" pitchFamily="34" charset="0"/>
              </a:rPr>
              <a:t>.</a:t>
            </a:r>
            <a:r>
              <a:rPr lang="mn-MN" sz="2700" dirty="0" smtClean="0">
                <a:latin typeface="Arial" pitchFamily="34" charset="0"/>
                <a:cs typeface="Arial" pitchFamily="34" charset="0"/>
              </a:rPr>
              <a:t/>
            </a:r>
            <a:br>
              <a:rPr lang="mn-MN" sz="2700" dirty="0" smtClean="0">
                <a:latin typeface="Arial" pitchFamily="34" charset="0"/>
                <a:cs typeface="Arial" pitchFamily="34" charset="0"/>
              </a:rPr>
            </a:br>
            <a:r>
              <a:rPr lang="mn-MN" sz="2700" b="1" i="1" dirty="0" smtClean="0">
                <a:solidFill>
                  <a:srgbClr val="C00000"/>
                </a:solidFill>
                <a:latin typeface="Arial" pitchFamily="34" charset="0"/>
                <a:cs typeface="Arial" pitchFamily="34" charset="0"/>
              </a:rPr>
              <a:t>Улаанбаатар хотын Баянзүрх дүүргийн</a:t>
            </a:r>
            <a:r>
              <a:rPr lang="mn-MN" sz="2700" b="1" i="1" dirty="0" smtClean="0">
                <a:solidFill>
                  <a:srgbClr val="C00000"/>
                </a:solidFill>
                <a:latin typeface="Arial" pitchFamily="34" charset="0"/>
                <a:cs typeface="Arial" pitchFamily="34" charset="0"/>
              </a:rPr>
              <a:t> 25 дугаар хороо</a:t>
            </a:r>
            <a:br>
              <a:rPr lang="mn-MN" sz="2700" b="1" i="1" dirty="0" smtClean="0">
                <a:solidFill>
                  <a:srgbClr val="C00000"/>
                </a:solidFill>
                <a:latin typeface="Arial" pitchFamily="34" charset="0"/>
                <a:cs typeface="Arial" pitchFamily="34" charset="0"/>
              </a:rPr>
            </a:br>
            <a:r>
              <a:rPr lang="mn-MN" sz="2700" b="1" i="1" dirty="0" smtClean="0">
                <a:latin typeface="Arial" pitchFamily="34" charset="0"/>
                <a:cs typeface="Arial" pitchFamily="34" charset="0"/>
              </a:rPr>
              <a:t>Ашиглах хэрэглэгдэхүүн</a:t>
            </a:r>
            <a:r>
              <a:rPr lang="mn-MN" sz="2700" b="1" i="1" dirty="0" smtClean="0">
                <a:solidFill>
                  <a:srgbClr val="C00000"/>
                </a:solidFill>
                <a:latin typeface="Arial" pitchFamily="34" charset="0"/>
                <a:cs typeface="Arial" pitchFamily="34" charset="0"/>
              </a:rPr>
              <a:t>:  Сурах бичиг хуудас-19</a:t>
            </a:r>
            <a:r>
              <a:rPr lang="mn-MN" sz="2700" dirty="0" smtClean="0">
                <a:latin typeface="Arial" pitchFamily="34" charset="0"/>
                <a:cs typeface="Arial" pitchFamily="34" charset="0"/>
              </a:rPr>
              <a:t/>
            </a:r>
            <a:br>
              <a:rPr lang="mn-MN" sz="2700" dirty="0" smtClean="0">
                <a:latin typeface="Arial" pitchFamily="34" charset="0"/>
                <a:cs typeface="Arial" pitchFamily="34" charset="0"/>
              </a:rPr>
            </a:br>
            <a:r>
              <a:rPr lang="mn-MN" dirty="0" smtClean="0"/>
              <a:t/>
            </a:r>
            <a:br>
              <a:rPr lang="mn-MN" dirty="0" smtClean="0"/>
            </a:br>
            <a:endParaRPr lang="en-US"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8155" t="13021" r="13764" b="6250"/>
          <a:stretch/>
        </p:blipFill>
        <p:spPr bwMode="auto">
          <a:xfrm flipH="1">
            <a:off x="30066" y="3115766"/>
            <a:ext cx="4466239" cy="2977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499" t="16926" r="18521" b="11980"/>
          <a:stretch/>
        </p:blipFill>
        <p:spPr bwMode="auto">
          <a:xfrm>
            <a:off x="4499992" y="3116932"/>
            <a:ext cx="4406230" cy="303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23528" y="2564904"/>
            <a:ext cx="3168352" cy="523220"/>
          </a:xfrm>
          <a:prstGeom prst="rect">
            <a:avLst/>
          </a:prstGeom>
          <a:noFill/>
        </p:spPr>
        <p:txBody>
          <a:bodyPr wrap="square" rtlCol="0">
            <a:spAutoFit/>
          </a:bodyPr>
          <a:lstStyle/>
          <a:p>
            <a:pPr algn="ctr"/>
            <a:r>
              <a:rPr lang="mn-MN" sz="2800" dirty="0" smtClean="0"/>
              <a:t>2004  он</a:t>
            </a:r>
            <a:endParaRPr lang="en-US" sz="2800" dirty="0"/>
          </a:p>
        </p:txBody>
      </p:sp>
      <p:sp>
        <p:nvSpPr>
          <p:cNvPr id="7" name="Rectangle 6"/>
          <p:cNvSpPr/>
          <p:nvPr/>
        </p:nvSpPr>
        <p:spPr>
          <a:xfrm>
            <a:off x="5100350" y="2570738"/>
            <a:ext cx="2207954" cy="523220"/>
          </a:xfrm>
          <a:prstGeom prst="rect">
            <a:avLst/>
          </a:prstGeom>
        </p:spPr>
        <p:txBody>
          <a:bodyPr wrap="square">
            <a:spAutoFit/>
          </a:bodyPr>
          <a:lstStyle/>
          <a:p>
            <a:pPr algn="ctr"/>
            <a:r>
              <a:rPr lang="mn-MN" sz="2800" dirty="0" smtClean="0"/>
              <a:t>2019</a:t>
            </a:r>
            <a:r>
              <a:rPr lang="mn-MN" sz="2800" dirty="0" smtClean="0"/>
              <a:t> он </a:t>
            </a:r>
            <a:endParaRPr lang="en-US" sz="2800" dirty="0"/>
          </a:p>
        </p:txBody>
      </p:sp>
    </p:spTree>
    <p:extLst>
      <p:ext uri="{BB962C8B-B14F-4D97-AF65-F5344CB8AC3E}">
        <p14:creationId xmlns:p14="http://schemas.microsoft.com/office/powerpoint/2010/main" val="16672886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dirty="0" smtClean="0"/>
              <a:t>БЗД-н 25 дугаар хороо -2004  он</a:t>
            </a:r>
            <a:endParaRPr lang="en-US" dirty="0"/>
          </a:p>
        </p:txBody>
      </p:sp>
      <p:sp>
        <p:nvSpPr>
          <p:cNvPr id="3" name="Content Placeholder 2"/>
          <p:cNvSpPr>
            <a:spLocks noGrp="1"/>
          </p:cNvSpPr>
          <p:nvPr>
            <p:ph idx="1"/>
          </p:nvPr>
        </p:nvSpPr>
        <p:spPr/>
        <p:txBody>
          <a:bodyPr/>
          <a:lstStyle/>
          <a:p>
            <a:endParaRPr lang="en-US" dirty="0"/>
          </a:p>
        </p:txBody>
      </p:sp>
      <p:pic>
        <p:nvPicPr>
          <p:cNvPr id="2048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155" t="13021" r="13764" b="6250"/>
          <a:stretch/>
        </p:blipFill>
        <p:spPr bwMode="auto">
          <a:xfrm>
            <a:off x="179512" y="1412776"/>
            <a:ext cx="8676456" cy="5784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2927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945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3499" t="16926" r="18521" b="11980"/>
          <a:stretch/>
        </p:blipFill>
        <p:spPr bwMode="auto">
          <a:xfrm>
            <a:off x="30087" y="188640"/>
            <a:ext cx="9191703"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49260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34173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2694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7354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46443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5340557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142341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3141276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1774</TotalTime>
  <Words>192</Words>
  <Application>Microsoft Office PowerPoint</Application>
  <PresentationFormat>On-screen Show (4:3)</PresentationFormat>
  <Paragraphs>60</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Интернет –Газарзүйн мэдээллийн санг ашиглах</vt:lpstr>
      <vt:lpstr>PowerPoint Presentation</vt:lpstr>
      <vt:lpstr>Байгаль орчны мэдээллийн сан</vt:lpstr>
      <vt:lpstr>ГАЗАРЗҮЙН ЗУРГИЙН ХЭРЭГЛЭЭ</vt:lpstr>
      <vt:lpstr>ГАЗАРЗҮЙН ЗУРГИЙГ ЯАГААД АШИГЛАДАГ ВЭ?</vt:lpstr>
      <vt:lpstr>PowerPoint Presentation</vt:lpstr>
      <vt:lpstr>Google map</vt:lpstr>
      <vt:lpstr>Google map,Газарзүйн зургийн ялгаатай болоод адил талыг судалцгаая. </vt:lpstr>
      <vt:lpstr>Мэдээлэл цуглуулах</vt:lpstr>
      <vt:lpstr>PowerPoint Presentation</vt:lpstr>
      <vt:lpstr>PowerPoint Presentation</vt:lpstr>
      <vt:lpstr>PowerPoint Presentation</vt:lpstr>
      <vt:lpstr>Time   Liner</vt:lpstr>
      <vt:lpstr>Overlays</vt:lpstr>
      <vt:lpstr>Google Ocean</vt:lpstr>
      <vt:lpstr>Google Mars</vt:lpstr>
      <vt:lpstr>Google Earth into Google Maps</vt:lpstr>
      <vt:lpstr>Google Earth программ</vt:lpstr>
      <vt:lpstr>Гэгээн нуур</vt:lpstr>
      <vt:lpstr>Хот төлөвлөлтийн тухай </vt:lpstr>
      <vt:lpstr>Хот төлөвлөлт</vt:lpstr>
      <vt:lpstr> Улаанбаатар хотын үүсэл хөгжил </vt:lpstr>
      <vt:lpstr>PowerPoint Presentation</vt:lpstr>
      <vt:lpstr>PowerPoint Presentation</vt:lpstr>
      <vt:lpstr>  Гэрийн даалгавар:  Хот төлөвлөлт судлах Судлах хэсэг. Улаанбаатар хотын Баянзүрх дүүргийн 25 дугаар хороо Ашиглах хэрэглэгдэхүүн:  Сурах бичиг хуудас-19  </vt:lpstr>
      <vt:lpstr>БЗД-н 25 дугаар хороо -2004  он</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28</cp:revision>
  <dcterms:created xsi:type="dcterms:W3CDTF">2019-09-15T04:00:06Z</dcterms:created>
  <dcterms:modified xsi:type="dcterms:W3CDTF">2019-09-16T09:34:35Z</dcterms:modified>
</cp:coreProperties>
</file>