
<file path=[Content_Types].xml><?xml version="1.0" encoding="utf-8"?>
<Types xmlns="http://schemas.openxmlformats.org/package/2006/content-types"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6" r:id="rId4"/>
    <p:sldId id="288" r:id="rId5"/>
    <p:sldId id="287" r:id="rId6"/>
    <p:sldId id="286" r:id="rId7"/>
    <p:sldId id="285" r:id="rId8"/>
    <p:sldId id="284" r:id="rId9"/>
    <p:sldId id="283" r:id="rId10"/>
    <p:sldId id="257" r:id="rId11"/>
    <p:sldId id="294" r:id="rId12"/>
    <p:sldId id="293" r:id="rId13"/>
    <p:sldId id="292" r:id="rId14"/>
    <p:sldId id="291" r:id="rId15"/>
    <p:sldId id="290" r:id="rId16"/>
    <p:sldId id="289" r:id="rId17"/>
    <p:sldId id="317" r:id="rId18"/>
    <p:sldId id="318" r:id="rId19"/>
    <p:sldId id="258" r:id="rId20"/>
    <p:sldId id="316" r:id="rId21"/>
    <p:sldId id="259" r:id="rId22"/>
    <p:sldId id="282" r:id="rId23"/>
    <p:sldId id="281" r:id="rId24"/>
    <p:sldId id="280" r:id="rId25"/>
    <p:sldId id="334" r:id="rId26"/>
    <p:sldId id="335" r:id="rId27"/>
    <p:sldId id="336" r:id="rId28"/>
    <p:sldId id="260" r:id="rId29"/>
    <p:sldId id="301" r:id="rId30"/>
    <p:sldId id="266" r:id="rId31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itchFamily="2" charset="0"/>
        <a:ea typeface="宋体" charset="-122"/>
      </a:defRPr>
    </a:lvl1pPr>
    <a:lvl2pPr marL="457200" lvl="1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itchFamily="2" charset="0"/>
        <a:ea typeface="宋体" charset="-122"/>
      </a:defRPr>
    </a:lvl2pPr>
    <a:lvl3pPr marL="914400" lvl="2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itchFamily="2" charset="0"/>
        <a:ea typeface="宋体" charset="-122"/>
      </a:defRPr>
    </a:lvl3pPr>
    <a:lvl4pPr marL="1371600" lvl="3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itchFamily="2" charset="0"/>
        <a:ea typeface="宋体" charset="-122"/>
      </a:defRPr>
    </a:lvl4pPr>
    <a:lvl5pPr marL="1828800" lvl="4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itchFamily="2" charset="0"/>
        <a:ea typeface="宋体" charset="-122"/>
      </a:defRPr>
    </a:lvl5pPr>
    <a:lvl6pPr marL="2286000" lvl="5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itchFamily="2" charset="0"/>
        <a:ea typeface="宋体" charset="-122"/>
      </a:defRPr>
    </a:lvl6pPr>
    <a:lvl7pPr marL="2743200" lvl="6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itchFamily="2" charset="0"/>
        <a:ea typeface="宋体" charset="-122"/>
      </a:defRPr>
    </a:lvl7pPr>
    <a:lvl8pPr marL="3200400" lvl="7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itchFamily="2" charset="0"/>
        <a:ea typeface="宋体" charset="-122"/>
      </a:defRPr>
    </a:lvl8pPr>
    <a:lvl9pPr marL="3657600" lvl="8" indent="0" algn="l" defTabSz="914400" eaLnBrk="1" fontAlgn="base" latinLnBrk="0" hangingPunct="1"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Calibri" pitchFamily="2" charset="0"/>
        <a:ea typeface="宋体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2E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84" d="100"/>
          <a:sy n="84" d="100"/>
        </p:scale>
        <p:origin x="-1554" y="-78"/>
      </p:cViewPr>
      <p:guideLst>
        <p:guide orient="horz" pos="211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6225"/>
            <a:ext cx="2057400" cy="58499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6225"/>
            <a:ext cx="6052930" cy="58499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桌面\34.jpg"/>
          <p:cNvPicPr>
            <a:picLocks noChangeAspect="1"/>
          </p:cNvPicPr>
          <p:nvPr userDrawn="1"/>
        </p:nvPicPr>
        <p:blipFill>
          <a:blip r:embed="rId12"/>
          <a:srcRect l="390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27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9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1030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103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0" fontAlgn="base" latinLnBrk="0" hangingPunct="0">
        <a:spcBef>
          <a:spcPct val="0"/>
        </a:spcBef>
        <a:spcAft>
          <a:spcPct val="0"/>
        </a:spcAft>
        <a:buClr>
          <a:srgbClr val="000000"/>
        </a:buClr>
        <a:buNone/>
        <a:defRPr sz="2800" b="0" i="0" u="none" kern="1200" baseline="0">
          <a:solidFill>
            <a:srgbClr val="602E04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0" fontAlgn="base" latinLnBrk="0" hangingPunct="0">
        <a:spcBef>
          <a:spcPct val="20000"/>
        </a:spcBef>
        <a:spcAft>
          <a:spcPct val="0"/>
        </a:spcAft>
        <a:buFont typeface="Arial" charset="0"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0" fontAlgn="base" latinLnBrk="0" hangingPunct="0">
        <a:spcBef>
          <a:spcPct val="20000"/>
        </a:spcBef>
        <a:spcAft>
          <a:spcPct val="0"/>
        </a:spcAft>
        <a:buFont typeface="Arial" charset="0"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0" fontAlgn="base" latinLnBrk="0" hangingPunct="0">
        <a:spcBef>
          <a:spcPct val="20000"/>
        </a:spcBef>
        <a:spcAft>
          <a:spcPct val="0"/>
        </a:spcAft>
        <a:buFont typeface="Arial" charset="0"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0" fontAlgn="base" latinLnBrk="0" hangingPunct="0">
        <a:spcBef>
          <a:spcPct val="20000"/>
        </a:spcBef>
        <a:spcAft>
          <a:spcPct val="0"/>
        </a:spcAft>
        <a:buFont typeface="Arial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0" fontAlgn="base" latinLnBrk="0" hangingPunct="0">
        <a:spcBef>
          <a:spcPct val="20000"/>
        </a:spcBef>
        <a:spcAft>
          <a:spcPct val="0"/>
        </a:spcAft>
        <a:buFont typeface="Arial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spcBef>
          <a:spcPct val="20000"/>
        </a:spcBef>
        <a:spcAft>
          <a:spcPct val="0"/>
        </a:spcAft>
        <a:buFont typeface="Arial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spcBef>
          <a:spcPct val="20000"/>
        </a:spcBef>
        <a:spcAft>
          <a:spcPct val="0"/>
        </a:spcAft>
        <a:buFont typeface="Arial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spcBef>
          <a:spcPct val="20000"/>
        </a:spcBef>
        <a:spcAft>
          <a:spcPct val="0"/>
        </a:spcAft>
        <a:buFont typeface="Arial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spcBef>
          <a:spcPct val="20000"/>
        </a:spcBef>
        <a:spcAft>
          <a:spcPct val="0"/>
        </a:spcAft>
        <a:buFont typeface="Arial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 2049"/>
          <p:cNvSpPr>
            <a:spLocks noGrp="1"/>
          </p:cNvSpPr>
          <p:nvPr>
            <p:ph type="title"/>
          </p:nvPr>
        </p:nvSpPr>
        <p:spPr>
          <a:xfrm>
            <a:off x="457200" y="276225"/>
            <a:ext cx="8229600" cy="1141413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文本占位符 2050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052" name="日期占位符 205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/>
            </a:lvl1pPr>
          </a:lstStyle>
          <a:p>
            <a:pPr lvl="0"/>
            <a:fld id="{BB962C8B-B14F-4D97-AF65-F5344CB8AC3E}" type="datetimeFigureOut">
              <a:rPr lang="zh-CN" altLang="en-US"/>
            </a:fld>
            <a:endParaRPr lang="zh-CN" altLang="en-US"/>
          </a:p>
        </p:txBody>
      </p:sp>
      <p:sp>
        <p:nvSpPr>
          <p:cNvPr id="2053" name="页脚占位符 205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/>
          </a:p>
        </p:txBody>
      </p:sp>
      <p:sp>
        <p:nvSpPr>
          <p:cNvPr id="2054" name="灯片编号占位符 205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eaLnBrk="1" fontAlgn="base" latinLnBrk="0" hangingPunct="1"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slide" Target="slide6.xml"/><Relationship Id="rId1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GIF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3.jpeg"/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31.GIF"/><Relationship Id="rId1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7" Type="http://schemas.openxmlformats.org/officeDocument/2006/relationships/image" Target="../media/image38.jpeg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tor\桌面\ZCOOL_Floral Templates2.jpg"/>
          <p:cNvPicPr>
            <a:picLocks noChangeAspect="1"/>
          </p:cNvPicPr>
          <p:nvPr/>
        </p:nvPicPr>
        <p:blipFill>
          <a:blip r:embed="rId1"/>
          <a:srcRect r="4478"/>
          <a:stretch>
            <a:fillRect/>
          </a:stretch>
        </p:blipFill>
        <p:spPr>
          <a:xfrm>
            <a:off x="0" y="0"/>
            <a:ext cx="9144000" cy="689927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099" name="TextBox 4"/>
          <p:cNvSpPr txBox="1"/>
          <p:nvPr/>
        </p:nvSpPr>
        <p:spPr>
          <a:xfrm>
            <a:off x="971550" y="1268730"/>
            <a:ext cx="2441575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dirty="0">
                <a:solidFill>
                  <a:srgbClr val="602E04"/>
                </a:solidFill>
                <a:latin typeface="时尚中黑简体"/>
                <a:ea typeface="时尚中黑简体"/>
              </a:rPr>
              <a:t>第二十四课</a:t>
            </a:r>
            <a:endParaRPr lang="zh-CN" altLang="en-US" sz="3200" dirty="0">
              <a:solidFill>
                <a:srgbClr val="602E04"/>
              </a:solidFill>
              <a:latin typeface="时尚中黑简体"/>
              <a:ea typeface="时尚中黑简体"/>
            </a:endParaRPr>
          </a:p>
        </p:txBody>
      </p:sp>
      <p:sp>
        <p:nvSpPr>
          <p:cNvPr id="4100" name="TextBox 5"/>
          <p:cNvSpPr txBox="1"/>
          <p:nvPr/>
        </p:nvSpPr>
        <p:spPr>
          <a:xfrm>
            <a:off x="683260" y="2276793"/>
            <a:ext cx="302768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dirty="0">
                <a:solidFill>
                  <a:srgbClr val="602E04"/>
                </a:solidFill>
                <a:latin typeface="时尚中黑简体"/>
                <a:ea typeface="时尚中黑简体"/>
              </a:rPr>
              <a:t>吃月饼，看月亮</a:t>
            </a:r>
            <a:endParaRPr lang="zh-CN" altLang="en-US" sz="3200" dirty="0">
              <a:solidFill>
                <a:srgbClr val="602E04"/>
              </a:solidFill>
              <a:latin typeface="时尚中黑简体"/>
              <a:ea typeface="时尚中黑简体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bbdc7bcb0a46f21fe29512eef2246b600d33ae84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4282" y="2071678"/>
            <a:ext cx="4175091" cy="3030540"/>
          </a:xfrm>
          <a:prstGeom prst="rect">
            <a:avLst/>
          </a:prstGeom>
        </p:spPr>
      </p:pic>
      <p:pic>
        <p:nvPicPr>
          <p:cNvPr id="3" name="图片 2" descr="8a4e8f0dgaea0cb2b546f&amp;6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2071678"/>
            <a:ext cx="4436003" cy="30146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00364" y="857232"/>
            <a:ext cx="264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602E04"/>
                </a:solidFill>
              </a:rPr>
              <a:t>宋干节</a:t>
            </a:r>
            <a:endParaRPr lang="zh-CN" altLang="en-US" sz="3600" b="1" dirty="0">
              <a:solidFill>
                <a:srgbClr val="602E04"/>
              </a:solidFill>
            </a:endParaRPr>
          </a:p>
        </p:txBody>
      </p:sp>
    </p:spTree>
  </p:cSld>
  <p:clrMapOvr>
    <a:masterClrMapping/>
  </p:clrMapOvr>
  <p:transition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11159_975203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0034" y="1214422"/>
            <a:ext cx="6858048" cy="4566838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4b14cfd5-469a-43e5-91fd-a04b0123f77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4282" y="1857364"/>
            <a:ext cx="4000528" cy="3090408"/>
          </a:xfrm>
          <a:prstGeom prst="rect">
            <a:avLst/>
          </a:prstGeom>
        </p:spPr>
      </p:pic>
      <p:pic>
        <p:nvPicPr>
          <p:cNvPr id="4" name="图片 3" descr="rd_rs_0482cf7f8de3958ab0ae9431d22ac6db.jpg"/>
          <p:cNvPicPr>
            <a:picLocks noChangeAspect="1"/>
          </p:cNvPicPr>
          <p:nvPr/>
        </p:nvPicPr>
        <p:blipFill>
          <a:blip r:embed="rId2"/>
          <a:srcRect l="22346" b="16461"/>
          <a:stretch>
            <a:fillRect/>
          </a:stretch>
        </p:blipFill>
        <p:spPr>
          <a:xfrm>
            <a:off x="4643438" y="1857364"/>
            <a:ext cx="4274642" cy="30718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00364" y="785794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602E04"/>
                </a:solidFill>
              </a:rPr>
              <a:t>水灯节</a:t>
            </a:r>
            <a:endParaRPr lang="zh-CN" altLang="en-US" sz="3600" b="1" dirty="0">
              <a:solidFill>
                <a:srgbClr val="602E04"/>
              </a:solidFill>
            </a:endParaRPr>
          </a:p>
        </p:txBody>
      </p:sp>
    </p:spTree>
  </p:cSld>
  <p:clrMapOvr>
    <a:masterClrMapping/>
  </p:clrMapOvr>
  <p:transition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844" y="785794"/>
            <a:ext cx="7286644" cy="48459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905308" y="1500174"/>
            <a:ext cx="738664" cy="22860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602E04"/>
                </a:solidFill>
              </a:rPr>
              <a:t>春节</a:t>
            </a:r>
            <a:endParaRPr lang="zh-CN" altLang="en-US" sz="3600" b="1" dirty="0">
              <a:solidFill>
                <a:srgbClr val="602E04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150526141534214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844" y="1928802"/>
            <a:ext cx="4248418" cy="2714644"/>
          </a:xfrm>
          <a:prstGeom prst="rect">
            <a:avLst/>
          </a:prstGeom>
        </p:spPr>
      </p:pic>
      <p:pic>
        <p:nvPicPr>
          <p:cNvPr id="3" name="图片 2" descr="20140513163348_10911.jpg"/>
          <p:cNvPicPr>
            <a:picLocks noChangeAspect="1"/>
          </p:cNvPicPr>
          <p:nvPr/>
        </p:nvPicPr>
        <p:blipFill>
          <a:blip r:embed="rId2"/>
          <a:srcRect l="1415" r="12263"/>
          <a:stretch>
            <a:fillRect/>
          </a:stretch>
        </p:blipFill>
        <p:spPr>
          <a:xfrm>
            <a:off x="4572000" y="1928803"/>
            <a:ext cx="4286280" cy="275442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00298" y="714356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602E04"/>
                </a:solidFill>
              </a:rPr>
              <a:t>端午节</a:t>
            </a:r>
            <a:endParaRPr lang="zh-CN" altLang="en-US" sz="3600" b="1" dirty="0">
              <a:solidFill>
                <a:srgbClr val="602E04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2976" y="5072074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   </a:t>
            </a:r>
            <a:r>
              <a:rPr lang="zh-CN" altLang="en-US" sz="3200" b="1" dirty="0" smtClean="0">
                <a:solidFill>
                  <a:srgbClr val="602E04"/>
                </a:solidFill>
              </a:rPr>
              <a:t>吃粽子</a:t>
            </a:r>
            <a:endParaRPr lang="zh-CN" altLang="en-US" sz="3200" b="1" dirty="0">
              <a:solidFill>
                <a:srgbClr val="602E04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14942" y="5072074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/>
              <a:t>   </a:t>
            </a:r>
            <a:r>
              <a:rPr lang="zh-CN" altLang="en-US" sz="3200" b="1" dirty="0" smtClean="0">
                <a:solidFill>
                  <a:srgbClr val="602E04"/>
                </a:solidFill>
              </a:rPr>
              <a:t>赛龙舟</a:t>
            </a:r>
            <a:endParaRPr lang="zh-CN" altLang="en-US" sz="3200" b="1" dirty="0">
              <a:solidFill>
                <a:srgbClr val="602E04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339120_185353555399_2.jpg"/>
          <p:cNvPicPr>
            <a:picLocks noChangeAspect="1"/>
          </p:cNvPicPr>
          <p:nvPr/>
        </p:nvPicPr>
        <p:blipFill>
          <a:blip r:embed="rId1"/>
          <a:srcRect r="932" b="2941"/>
          <a:stretch>
            <a:fillRect/>
          </a:stretch>
        </p:blipFill>
        <p:spPr>
          <a:xfrm>
            <a:off x="142844" y="928670"/>
            <a:ext cx="7215238" cy="47149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866906" y="1500174"/>
            <a:ext cx="738664" cy="278608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602E04"/>
                </a:solidFill>
              </a:rPr>
              <a:t>中秋节</a:t>
            </a:r>
            <a:endParaRPr lang="zh-CN" altLang="en-US" sz="3600" b="1" dirty="0">
              <a:solidFill>
                <a:srgbClr val="602E04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868346"/>
          </a:xfrm>
        </p:spPr>
        <p:txBody>
          <a:bodyPr/>
          <a:lstStyle/>
          <a:p>
            <a:r>
              <a:rPr lang="zh-CN" altLang="en-US" sz="3600" b="1" dirty="0" smtClean="0"/>
              <a:t>词 语</a:t>
            </a:r>
            <a:endParaRPr lang="zh-CN" altLang="en-US" sz="3600" b="1" dirty="0"/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142844" y="1714488"/>
            <a:ext cx="8778875" cy="3244223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dirty="0" err="1">
                <a:sym typeface="+mn-ea"/>
              </a:rPr>
              <a:t>yuèbing</a:t>
            </a:r>
            <a:r>
              <a:rPr lang="en-US" altLang="zh-CN" sz="2800" dirty="0">
                <a:sym typeface="+mn-ea"/>
              </a:rPr>
              <a:t>   </a:t>
            </a:r>
            <a:r>
              <a:rPr lang="en-US" altLang="zh-CN" sz="2800" dirty="0" err="1">
                <a:sym typeface="+mn-ea"/>
              </a:rPr>
              <a:t>Zhōngqiū</a:t>
            </a:r>
            <a:r>
              <a:rPr lang="en-US" altLang="zh-CN" sz="2800" dirty="0">
                <a:sym typeface="+mn-ea"/>
              </a:rPr>
              <a:t> </a:t>
            </a:r>
            <a:r>
              <a:rPr lang="en-US" altLang="zh-CN" sz="2800" dirty="0" err="1">
                <a:sym typeface="+mn-ea"/>
              </a:rPr>
              <a:t>Jié</a:t>
            </a:r>
            <a:r>
              <a:rPr lang="en-US" altLang="zh-CN" sz="2800" dirty="0">
                <a:sym typeface="+mn-ea"/>
              </a:rPr>
              <a:t>    </a:t>
            </a:r>
            <a:r>
              <a:rPr lang="en-US" altLang="zh-CN" sz="2800" dirty="0" err="1">
                <a:sym typeface="+mn-ea"/>
              </a:rPr>
              <a:t>chúle</a:t>
            </a:r>
            <a:r>
              <a:rPr lang="en-US" altLang="zh-CN" sz="2800" dirty="0">
                <a:sym typeface="+mn-ea"/>
              </a:rPr>
              <a:t>   </a:t>
            </a:r>
            <a:r>
              <a:rPr lang="en-US" altLang="zh-CN" sz="2800" dirty="0" err="1">
                <a:sym typeface="+mn-ea"/>
              </a:rPr>
              <a:t>Duānwǔ</a:t>
            </a:r>
            <a:r>
              <a:rPr lang="en-US" altLang="zh-CN" sz="2800" dirty="0">
                <a:sym typeface="+mn-ea"/>
              </a:rPr>
              <a:t> </a:t>
            </a:r>
            <a:r>
              <a:rPr lang="en-US" altLang="zh-CN" sz="2800" dirty="0" err="1">
                <a:sym typeface="+mn-ea"/>
              </a:rPr>
              <a:t>Jié</a:t>
            </a:r>
            <a:r>
              <a:rPr lang="en-US" altLang="zh-CN" sz="2800" dirty="0">
                <a:sym typeface="+mn-ea"/>
              </a:rPr>
              <a:t>    </a:t>
            </a:r>
            <a:r>
              <a:rPr lang="en-US" altLang="zh-CN" sz="2800" dirty="0" err="1">
                <a:sym typeface="+mn-ea"/>
              </a:rPr>
              <a:t>zòngzi</a:t>
            </a:r>
            <a:endParaRPr lang="en-US" altLang="zh-CN" sz="2800" dirty="0"/>
          </a:p>
          <a:p>
            <a:pPr marL="0" indent="0">
              <a:buNone/>
            </a:pPr>
            <a:r>
              <a:rPr lang="zh-CN" altLang="en-US" b="1" dirty="0">
                <a:sym typeface="+mn-ea"/>
                <a:hlinkClick r:id="rId1" action="ppaction://hlinksldjump"/>
              </a:rPr>
              <a:t>月  饼</a:t>
            </a:r>
            <a:r>
              <a:rPr lang="zh-CN" altLang="en-US" b="1" dirty="0">
                <a:sym typeface="+mn-ea"/>
              </a:rPr>
              <a:t>         中秋节       除了      端午节       </a:t>
            </a:r>
            <a:r>
              <a:rPr lang="zh-CN" altLang="en-US" b="1" dirty="0">
                <a:sym typeface="+mn-ea"/>
                <a:hlinkClick r:id="rId2" action="ppaction://hlinksldjump"/>
              </a:rPr>
              <a:t>粽 子</a:t>
            </a:r>
            <a:endParaRPr lang="zh-CN" altLang="en-US" b="1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sz="2800" dirty="0" err="1" smtClean="0">
                <a:sym typeface="+mn-ea"/>
              </a:rPr>
              <a:t>fàngjià</a:t>
            </a:r>
            <a:r>
              <a:rPr lang="en-US" altLang="zh-CN" sz="2800" dirty="0" smtClean="0">
                <a:sym typeface="+mn-ea"/>
              </a:rPr>
              <a:t>     </a:t>
            </a:r>
            <a:r>
              <a:rPr lang="en-US" altLang="zh-CN" sz="2800" dirty="0" err="1">
                <a:sym typeface="+mn-ea"/>
              </a:rPr>
              <a:t>yuèliang</a:t>
            </a:r>
            <a:r>
              <a:rPr lang="en-US" altLang="zh-CN" sz="2800" dirty="0">
                <a:sym typeface="+mn-ea"/>
              </a:rPr>
              <a:t>       </a:t>
            </a:r>
            <a:r>
              <a:rPr lang="en-US" altLang="zh-CN" sz="2800" dirty="0" err="1">
                <a:sym typeface="+mn-ea"/>
              </a:rPr>
              <a:t>hǎochi</a:t>
            </a:r>
            <a:r>
              <a:rPr lang="en-US" altLang="zh-CN" sz="2800" dirty="0">
                <a:sym typeface="+mn-ea"/>
              </a:rPr>
              <a:t>     </a:t>
            </a:r>
            <a:r>
              <a:rPr lang="en-US" altLang="zh-CN" sz="2800" dirty="0" err="1">
                <a:sym typeface="+mn-ea"/>
              </a:rPr>
              <a:t>lóngzhōu</a:t>
            </a:r>
            <a:r>
              <a:rPr lang="en-US" altLang="zh-CN" sz="2800" dirty="0">
                <a:sym typeface="+mn-ea"/>
              </a:rPr>
              <a:t>        </a:t>
            </a:r>
            <a:r>
              <a:rPr lang="en-US" altLang="zh-CN" sz="2800" dirty="0" err="1">
                <a:sym typeface="+mn-ea"/>
              </a:rPr>
              <a:t>yǒuqù</a:t>
            </a:r>
            <a:r>
              <a:rPr lang="en-US" altLang="zh-CN" sz="2800" dirty="0">
                <a:sym typeface="+mn-ea"/>
              </a:rPr>
              <a:t>   </a:t>
            </a:r>
            <a:endParaRPr lang="en-US" altLang="zh-CN" sz="2800" dirty="0"/>
          </a:p>
          <a:p>
            <a:pPr marL="0" indent="0">
              <a:buNone/>
            </a:pPr>
            <a:r>
              <a:rPr lang="zh-CN" altLang="en-US" b="1" dirty="0">
                <a:sym typeface="+mn-ea"/>
              </a:rPr>
              <a:t>放 假</a:t>
            </a:r>
            <a:r>
              <a:rPr lang="en-US" altLang="zh-CN" b="1" dirty="0">
                <a:sym typeface="+mn-ea"/>
              </a:rPr>
              <a:t>      </a:t>
            </a:r>
            <a:r>
              <a:rPr lang="zh-CN" altLang="en-US" b="1" dirty="0">
                <a:sym typeface="+mn-ea"/>
                <a:hlinkClick r:id="rId1" action="ppaction://hlinksldjump"/>
              </a:rPr>
              <a:t>月   亮</a:t>
            </a:r>
            <a:r>
              <a:rPr lang="zh-CN" altLang="en-US" b="1" dirty="0">
                <a:sym typeface="+mn-ea"/>
              </a:rPr>
              <a:t>       好  吃      </a:t>
            </a:r>
            <a:r>
              <a:rPr lang="zh-CN" altLang="en-US" b="1" dirty="0">
                <a:sym typeface="+mn-ea"/>
                <a:hlinkClick r:id="rId2" action="ppaction://hlinksldjump"/>
              </a:rPr>
              <a:t>龙   舟</a:t>
            </a:r>
            <a:r>
              <a:rPr lang="zh-CN" altLang="en-US" b="1" dirty="0">
                <a:sym typeface="+mn-ea"/>
              </a:rPr>
              <a:t>         有 趣</a:t>
            </a:r>
            <a:endParaRPr lang="zh-CN" altLang="en-US" b="1" dirty="0"/>
          </a:p>
          <a:p>
            <a:pPr marL="0" indent="0">
              <a:buNone/>
            </a:pPr>
            <a:endParaRPr lang="en-US" altLang="zh-CN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b="1" dirty="0" smtClean="0"/>
              <a:t>对 话</a:t>
            </a:r>
            <a:endParaRPr lang="zh-CN" altLang="en-US" sz="3600" b="1" dirty="0"/>
          </a:p>
        </p:txBody>
      </p:sp>
      <p:pic>
        <p:nvPicPr>
          <p:cNvPr id="4" name="内容占位符 3" descr="279759ee3d6d55fbd64893446c224f4a21a4ddc2.jpg"/>
          <p:cNvPicPr>
            <a:picLocks noGrp="1" noChangeAspect="1"/>
          </p:cNvPicPr>
          <p:nvPr>
            <p:ph idx="1"/>
          </p:nvPr>
        </p:nvPicPr>
        <p:blipFill>
          <a:blip r:embed="rId1"/>
          <a:srcRect t="8845" r="58484"/>
          <a:stretch>
            <a:fillRect/>
          </a:stretch>
        </p:blipFill>
        <p:spPr>
          <a:xfrm>
            <a:off x="1214414" y="3857628"/>
            <a:ext cx="1747835" cy="2543974"/>
          </a:xfrm>
        </p:spPr>
      </p:pic>
      <p:pic>
        <p:nvPicPr>
          <p:cNvPr id="5" name="图片 4" descr="279759ee3d6d55fbd64893446c224f4a21a4ddc2.jpg"/>
          <p:cNvPicPr>
            <a:picLocks noChangeAspect="1"/>
          </p:cNvPicPr>
          <p:nvPr/>
        </p:nvPicPr>
        <p:blipFill>
          <a:blip r:embed="rId1"/>
          <a:srcRect l="55091" t="9044" r="4185"/>
          <a:stretch>
            <a:fillRect/>
          </a:stretch>
        </p:blipFill>
        <p:spPr>
          <a:xfrm>
            <a:off x="5857884" y="3857628"/>
            <a:ext cx="1714512" cy="2538420"/>
          </a:xfrm>
          <a:prstGeom prst="rect">
            <a:avLst/>
          </a:prstGeom>
        </p:spPr>
      </p:pic>
      <p:sp>
        <p:nvSpPr>
          <p:cNvPr id="7" name="椭圆形标注 6"/>
          <p:cNvSpPr/>
          <p:nvPr/>
        </p:nvSpPr>
        <p:spPr>
          <a:xfrm>
            <a:off x="500034" y="1142984"/>
            <a:ext cx="3357586" cy="2428892"/>
          </a:xfrm>
          <a:prstGeom prst="wedgeEllipseCallou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28675" y="1412875"/>
            <a:ext cx="2783205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我要去商店买月饼，你去商店不去？</a:t>
            </a:r>
            <a:endParaRPr lang="zh-CN" altLang="en-US" sz="3200" b="1" dirty="0"/>
          </a:p>
        </p:txBody>
      </p:sp>
      <p:sp>
        <p:nvSpPr>
          <p:cNvPr id="10" name="椭圆形标注 9"/>
          <p:cNvSpPr/>
          <p:nvPr/>
        </p:nvSpPr>
        <p:spPr>
          <a:xfrm>
            <a:off x="5715008" y="1428736"/>
            <a:ext cx="2857520" cy="1969970"/>
          </a:xfrm>
          <a:prstGeom prst="wedgeEllipseCallou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6286512" y="1714488"/>
            <a:ext cx="21431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我跟你一起去吧。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642942"/>
          </a:xfrm>
        </p:spPr>
        <p:txBody>
          <a:bodyPr/>
          <a:lstStyle/>
          <a:p>
            <a:r>
              <a:rPr lang="zh-CN" altLang="en-US" sz="3600" b="1" dirty="0" smtClean="0"/>
              <a:t>句 子</a:t>
            </a:r>
            <a:endParaRPr lang="zh-CN" altLang="en-US" sz="3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429288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    </a:t>
            </a:r>
            <a:r>
              <a:rPr lang="en-US" altLang="zh-CN" sz="2400" dirty="0" err="1" smtClean="0"/>
              <a:t>Nī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chī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yuèbing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bù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chī</a:t>
            </a:r>
            <a:r>
              <a:rPr lang="zh-CN" altLang="en-US" sz="2400" dirty="0" smtClean="0"/>
              <a:t>？</a:t>
            </a:r>
            <a:endParaRPr lang="zh-CN" altLang="en-US" sz="2400" dirty="0" smtClean="0"/>
          </a:p>
          <a:p>
            <a:pPr marL="0" indent="0">
              <a:buNone/>
            </a:pPr>
            <a:r>
              <a:rPr lang="en-US" altLang="zh-CN" sz="2400" dirty="0" smtClean="0"/>
              <a:t> </a:t>
            </a:r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、你 吃   月饼     不  吃？</a:t>
            </a:r>
            <a:endParaRPr lang="en-US" altLang="zh-CN" sz="2400" b="1" dirty="0" smtClean="0"/>
          </a:p>
          <a:p>
            <a:pPr marL="0" indent="0">
              <a:buNone/>
            </a:pPr>
            <a:r>
              <a:rPr lang="en-US" altLang="zh-CN" sz="2400" dirty="0" smtClean="0"/>
              <a:t>      </a:t>
            </a:r>
            <a:r>
              <a:rPr lang="en-US" altLang="zh-CN" sz="2400" dirty="0" err="1" smtClean="0"/>
              <a:t>Nǐ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bù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chī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yuèbing</a:t>
            </a:r>
            <a:r>
              <a:rPr lang="en-US" altLang="zh-CN" sz="2400" dirty="0" smtClean="0"/>
              <a:t> ma</a:t>
            </a:r>
            <a:r>
              <a:rPr lang="zh-CN" altLang="en-US" sz="2400" dirty="0" smtClean="0"/>
              <a:t>？  </a:t>
            </a:r>
            <a:endParaRPr lang="zh-CN" altLang="en-US" sz="2400" dirty="0" smtClean="0"/>
          </a:p>
          <a:p>
            <a:pPr marL="0" indent="0">
              <a:buNone/>
            </a:pPr>
            <a:r>
              <a:rPr lang="en-US" altLang="zh-CN" sz="2400" dirty="0" smtClean="0"/>
              <a:t> </a:t>
            </a:r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、你 不  吃   月饼     吗？</a:t>
            </a:r>
            <a:endParaRPr lang="en-US" altLang="zh-CN" sz="2400" b="1" dirty="0" smtClean="0"/>
          </a:p>
          <a:p>
            <a:pPr marL="0" indent="0">
              <a:buNone/>
            </a:pPr>
            <a:r>
              <a:rPr lang="zh-CN" altLang="en-US" sz="2400" dirty="0" smtClean="0"/>
              <a:t>     </a:t>
            </a:r>
            <a:r>
              <a:rPr lang="en-US" altLang="zh-CN" sz="2400" dirty="0" err="1" smtClean="0"/>
              <a:t>Zhōngqiū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Jié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Zhōngguórén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chúle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chī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yuèbing,hái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chī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shuíguǒ</a:t>
            </a:r>
            <a:r>
              <a:rPr lang="en-US" altLang="zh-CN" sz="2400" dirty="0" smtClean="0"/>
              <a:t>.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b="1" dirty="0" smtClean="0"/>
              <a:t> </a:t>
            </a:r>
            <a:r>
              <a:rPr lang="en-US" altLang="zh-CN" sz="2400" b="1" dirty="0" smtClean="0"/>
              <a:t>3</a:t>
            </a:r>
            <a:r>
              <a:rPr lang="zh-CN" altLang="en-US" sz="2400" b="1" dirty="0" smtClean="0"/>
              <a:t>、中     秋   节      中   国人     除了  吃     月饼，还  吃    水果。</a:t>
            </a:r>
            <a:endParaRPr lang="zh-CN" altLang="en-US" sz="2400" b="1" dirty="0" smtClean="0"/>
          </a:p>
          <a:p>
            <a:pPr marL="0" indent="0">
              <a:buNone/>
            </a:pPr>
            <a:r>
              <a:rPr lang="en-US" altLang="zh-CN" sz="2400" dirty="0" smtClean="0"/>
              <a:t>      </a:t>
            </a:r>
            <a:r>
              <a:rPr lang="en-US" altLang="zh-CN" sz="2400" dirty="0" err="1" smtClean="0"/>
              <a:t>Duānwǔ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Jié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Zhōngguórén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yào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chī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zòngzi</a:t>
            </a:r>
            <a:r>
              <a:rPr lang="en-US" altLang="zh-CN" sz="2400" dirty="0" smtClean="0"/>
              <a:t>.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 smtClean="0"/>
              <a:t> </a:t>
            </a:r>
            <a:r>
              <a:rPr lang="en-US" altLang="zh-CN" sz="2400" b="1" dirty="0" smtClean="0"/>
              <a:t>4</a:t>
            </a:r>
            <a:r>
              <a:rPr lang="zh-CN" altLang="en-US" sz="2400" b="1" dirty="0" smtClean="0"/>
              <a:t>、端     午  节      中     国人   要   吃    粽 子。</a:t>
            </a:r>
            <a:endParaRPr lang="zh-CN" altLang="en-US" sz="2400" b="1" dirty="0" smtClean="0"/>
          </a:p>
          <a:p>
            <a:pPr marL="0" indent="0">
              <a:buNone/>
            </a:pPr>
            <a:r>
              <a:rPr lang="zh-CN" altLang="en-US" sz="2400" dirty="0" smtClean="0"/>
              <a:t>       </a:t>
            </a:r>
            <a:r>
              <a:rPr lang="en-US" altLang="zh-CN" sz="2400" dirty="0" err="1" smtClean="0"/>
              <a:t>Nǐ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chúle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xuéxí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hànyǔ</a:t>
            </a:r>
            <a:r>
              <a:rPr lang="en-US" altLang="zh-CN" sz="2400" dirty="0" smtClean="0"/>
              <a:t>, </a:t>
            </a:r>
            <a:r>
              <a:rPr lang="en-US" altLang="zh-CN" sz="2400" dirty="0" err="1" smtClean="0"/>
              <a:t>hái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xuéxí</a:t>
            </a:r>
            <a:r>
              <a:rPr lang="en-US" altLang="zh-CN" sz="2400" dirty="0" smtClean="0"/>
              <a:t> </a:t>
            </a:r>
            <a:r>
              <a:rPr lang="en-US" altLang="zh-CN" sz="2400" dirty="0" err="1" smtClean="0"/>
              <a:t>zhénme</a:t>
            </a:r>
            <a:r>
              <a:rPr lang="zh-CN" altLang="en-US" sz="2400" dirty="0" smtClean="0"/>
              <a:t>？</a:t>
            </a:r>
            <a:endParaRPr lang="zh-CN" altLang="en-US" sz="2400" dirty="0" smtClean="0"/>
          </a:p>
          <a:p>
            <a:pPr marL="0" indent="0">
              <a:buNone/>
            </a:pPr>
            <a:r>
              <a:rPr lang="zh-CN" altLang="en-US" sz="2400" b="1" dirty="0" smtClean="0"/>
              <a:t> </a:t>
            </a:r>
            <a:r>
              <a:rPr lang="en-US" altLang="zh-CN" sz="2400" b="1" dirty="0" smtClean="0"/>
              <a:t>5</a:t>
            </a:r>
            <a:r>
              <a:rPr lang="zh-CN" altLang="en-US" sz="2400" b="1" dirty="0" smtClean="0"/>
              <a:t>、你  除了  学习   汉语，还    学习    什么？</a:t>
            </a: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296974"/>
          </a:xfrm>
        </p:spPr>
        <p:txBody>
          <a:bodyPr/>
          <a:lstStyle/>
          <a:p>
            <a:r>
              <a:rPr lang="en-US" altLang="zh-CN" dirty="0" err="1" smtClean="0">
                <a:sym typeface="+mn-ea"/>
              </a:rPr>
              <a:t>Nī</a:t>
            </a:r>
            <a:r>
              <a:rPr lang="en-US" altLang="zh-CN" dirty="0" smtClean="0">
                <a:sym typeface="+mn-ea"/>
              </a:rPr>
              <a:t> </a:t>
            </a:r>
            <a:r>
              <a:rPr lang="en-US" altLang="zh-CN" dirty="0" err="1" smtClean="0">
                <a:sym typeface="+mn-ea"/>
              </a:rPr>
              <a:t>chī</a:t>
            </a:r>
            <a:r>
              <a:rPr lang="en-US" altLang="zh-CN" dirty="0" smtClean="0">
                <a:sym typeface="+mn-ea"/>
              </a:rPr>
              <a:t> </a:t>
            </a:r>
            <a:r>
              <a:rPr lang="en-US" altLang="zh-CN" dirty="0" err="1" smtClean="0">
                <a:sym typeface="+mn-ea"/>
              </a:rPr>
              <a:t>yuèbing</a:t>
            </a:r>
            <a:r>
              <a:rPr lang="en-US" altLang="zh-CN" dirty="0" smtClean="0">
                <a:sym typeface="+mn-ea"/>
              </a:rPr>
              <a:t> </a:t>
            </a:r>
            <a:r>
              <a:rPr lang="en-US" altLang="zh-CN" dirty="0" err="1" smtClean="0">
                <a:sym typeface="+mn-ea"/>
              </a:rPr>
              <a:t>bù</a:t>
            </a:r>
            <a:r>
              <a:rPr lang="en-US" altLang="zh-CN" dirty="0" smtClean="0">
                <a:sym typeface="+mn-ea"/>
              </a:rPr>
              <a:t> </a:t>
            </a:r>
            <a:r>
              <a:rPr lang="en-US" altLang="zh-CN" dirty="0" err="1" smtClean="0">
                <a:sym typeface="+mn-ea"/>
              </a:rPr>
              <a:t>chī</a:t>
            </a:r>
            <a:r>
              <a:rPr lang="zh-CN" altLang="en-US" dirty="0" smtClean="0">
                <a:sym typeface="+mn-ea"/>
              </a:rPr>
              <a:t>？</a:t>
            </a:r>
            <a:br>
              <a:rPr lang="zh-CN" altLang="en-US" dirty="0" smtClean="0"/>
            </a:br>
            <a:r>
              <a:rPr lang="zh-CN" altLang="en-US" b="1" dirty="0" smtClean="0">
                <a:sym typeface="+mn-ea"/>
              </a:rPr>
              <a:t>你 吃   月饼     不   吃？</a:t>
            </a:r>
            <a:br>
              <a:rPr lang="en-US" altLang="zh-CN" b="1" dirty="0" smtClean="0">
                <a:sym typeface="+mn-ea"/>
              </a:rPr>
            </a:br>
            <a:r>
              <a:rPr lang="zh-CN" altLang="en-US" b="1" dirty="0" smtClean="0">
                <a:sym typeface="+mn-ea"/>
              </a:rPr>
              <a:t>某人＋动词＋宾语＋不＋动词（同）？ </a:t>
            </a:r>
            <a:br>
              <a:rPr lang="en-US" altLang="zh-CN" b="1" dirty="0" smtClean="0">
                <a:sym typeface="+mn-ea"/>
              </a:rPr>
            </a:br>
            <a:endParaRPr lang="zh-CN" altLang="en-US" b="1" dirty="0"/>
          </a:p>
        </p:txBody>
      </p:sp>
      <p:pic>
        <p:nvPicPr>
          <p:cNvPr id="4" name="内容占位符 5" descr="20300000929429131150745445135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85720" y="2071678"/>
            <a:ext cx="4655212" cy="34915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29256" y="3429000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602E04"/>
                </a:solidFill>
              </a:rPr>
              <a:t>你喝茶不喝？</a:t>
            </a:r>
            <a:endParaRPr lang="zh-CN" altLang="en-US" sz="3200" b="1" dirty="0">
              <a:solidFill>
                <a:srgbClr val="602E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2" grpId="3"/>
      <p:bldP spid="2" grpId="4"/>
      <p:bldP spid="2" grpId="6"/>
      <p:bldP spid="2" grpId="7"/>
      <p:bldP spid="2" grpId="8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 descr="YYYH141026_01004_02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142976" y="785794"/>
            <a:ext cx="6191250" cy="3943350"/>
          </a:xfrm>
        </p:spPr>
      </p:pic>
      <p:sp>
        <p:nvSpPr>
          <p:cNvPr id="5" name="TextBox 4"/>
          <p:cNvSpPr txBox="1"/>
          <p:nvPr/>
        </p:nvSpPr>
        <p:spPr>
          <a:xfrm>
            <a:off x="1428728" y="5214950"/>
            <a:ext cx="5572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602E04"/>
                </a:solidFill>
              </a:rPr>
              <a:t>你看电视不看？</a:t>
            </a:r>
            <a:endParaRPr lang="zh-CN" altLang="en-US" sz="3200" b="1" dirty="0">
              <a:solidFill>
                <a:srgbClr val="602E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IMG_0748"/>
          <p:cNvPicPr>
            <a:picLocks noChangeAspect="1"/>
          </p:cNvPicPr>
          <p:nvPr/>
        </p:nvPicPr>
        <p:blipFill>
          <a:blip r:embed="rId1"/>
          <a:srcRect l="2770" t="-2496" r="7436" b="2496"/>
          <a:stretch>
            <a:fillRect/>
          </a:stretch>
        </p:blipFill>
        <p:spPr>
          <a:xfrm>
            <a:off x="323850" y="1268730"/>
            <a:ext cx="4095750" cy="3041650"/>
          </a:xfrm>
          <a:prstGeom prst="rect">
            <a:avLst/>
          </a:prstGeom>
        </p:spPr>
      </p:pic>
      <p:pic>
        <p:nvPicPr>
          <p:cNvPr id="13" name="图片 12" descr="IMG201407111510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290" y="1341120"/>
            <a:ext cx="3944620" cy="295910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1691640" y="4869180"/>
            <a:ext cx="5570220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rgbClr val="602E04"/>
                </a:solidFill>
              </a:rPr>
              <a:t>你去佛寺不去？</a:t>
            </a:r>
            <a:endParaRPr lang="zh-CN" altLang="en-US" sz="3200" b="1">
              <a:solidFill>
                <a:srgbClr val="602E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6225"/>
            <a:ext cx="8229600" cy="2268220"/>
          </a:xfrm>
        </p:spPr>
        <p:txBody>
          <a:bodyPr/>
          <a:lstStyle/>
          <a:p>
            <a:r>
              <a:rPr lang="en-US" altLang="zh-CN">
                <a:latin typeface="+mn-lt"/>
                <a:sym typeface="+mn-ea"/>
              </a:rPr>
              <a:t>   Nǐ bù chī yuèbing ma</a:t>
            </a:r>
            <a:r>
              <a:rPr lang="zh-CN" altLang="en-US">
                <a:latin typeface="+mn-lt"/>
                <a:sym typeface="+mn-ea"/>
              </a:rPr>
              <a:t>？</a:t>
            </a:r>
            <a:r>
              <a:rPr lang="zh-CN" altLang="en-US">
                <a:sym typeface="+mn-ea"/>
              </a:rPr>
              <a:t> </a:t>
            </a:r>
            <a:br>
              <a:rPr lang="zh-CN" altLang="en-US">
                <a:sym typeface="+mn-ea"/>
              </a:rPr>
            </a:br>
            <a:r>
              <a:rPr lang="zh-CN" altLang="en-US">
                <a:sym typeface="+mn-ea"/>
              </a:rPr>
              <a:t> </a:t>
            </a:r>
            <a:r>
              <a:rPr lang="zh-CN" altLang="en-US" b="1">
                <a:sym typeface="+mn-ea"/>
              </a:rPr>
              <a:t>你 不  吃   月 饼    吗？</a:t>
            </a:r>
            <a:br>
              <a:rPr lang="zh-CN" altLang="en-US" b="1">
                <a:sym typeface="+mn-ea"/>
              </a:rPr>
            </a:br>
            <a:r>
              <a:rPr lang="zh-CN" altLang="en-US" b="1">
                <a:sym typeface="+mn-ea"/>
              </a:rPr>
              <a:t>某人＋不＋动词＋宾语＋吗？</a:t>
            </a:r>
            <a:endParaRPr lang="en-US" altLang="zh-CN" b="1"/>
          </a:p>
          <a:p>
            <a:endParaRPr lang="zh-CN" altLang="en-US" b="1"/>
          </a:p>
        </p:txBody>
      </p:sp>
      <p:sp>
        <p:nvSpPr>
          <p:cNvPr id="5" name="文本框 4"/>
          <p:cNvSpPr txBox="1"/>
          <p:nvPr/>
        </p:nvSpPr>
        <p:spPr>
          <a:xfrm>
            <a:off x="5868670" y="3429000"/>
            <a:ext cx="3167380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602E04"/>
                </a:solidFill>
              </a:rPr>
              <a:t>你不看电影吗？</a:t>
            </a:r>
            <a:endParaRPr lang="zh-CN" altLang="en-US" sz="3200" b="1">
              <a:solidFill>
                <a:srgbClr val="602E04"/>
              </a:solidFill>
            </a:endParaRPr>
          </a:p>
        </p:txBody>
      </p:sp>
      <p:pic>
        <p:nvPicPr>
          <p:cNvPr id="7" name="内容占位符 6" descr="1901-1105041Q53126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79705" y="2061210"/>
            <a:ext cx="5574030" cy="37185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1712595" y="5157470"/>
            <a:ext cx="4803775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600" b="1">
                <a:solidFill>
                  <a:srgbClr val="602E04"/>
                </a:solidFill>
              </a:rPr>
              <a:t>你不骑自行车吗？</a:t>
            </a:r>
            <a:endParaRPr lang="zh-CN" altLang="en-US" sz="3600" b="1">
              <a:solidFill>
                <a:srgbClr val="602E04"/>
              </a:solidFill>
            </a:endParaRPr>
          </a:p>
        </p:txBody>
      </p:sp>
      <p:pic>
        <p:nvPicPr>
          <p:cNvPr id="7" name="内容占位符 6" descr="u=3476009713,4208679934&amp;fm=21&amp;gp=0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979930" y="765175"/>
            <a:ext cx="5300980" cy="39808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2726055" y="5297170"/>
            <a:ext cx="4222115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rgbClr val="602E04"/>
                </a:solidFill>
              </a:rPr>
              <a:t>你不踢足球吗？</a:t>
            </a:r>
            <a:endParaRPr lang="zh-CN" altLang="en-US" sz="3200" b="1">
              <a:solidFill>
                <a:srgbClr val="602E04"/>
              </a:solidFill>
            </a:endParaRPr>
          </a:p>
        </p:txBody>
      </p:sp>
      <p:pic>
        <p:nvPicPr>
          <p:cNvPr id="6" name="内容占位符 5" descr="W020120613405457570525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835785" y="908685"/>
            <a:ext cx="5873115" cy="41840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1438224694302068810745"/>
          <p:cNvPicPr>
            <a:picLocks noChangeAspect="1"/>
          </p:cNvPicPr>
          <p:nvPr/>
        </p:nvPicPr>
        <p:blipFill>
          <a:blip r:embed="rId1"/>
          <a:srcRect r="16902" b="4606"/>
          <a:stretch>
            <a:fillRect/>
          </a:stretch>
        </p:blipFill>
        <p:spPr>
          <a:xfrm>
            <a:off x="4572000" y="4220845"/>
            <a:ext cx="1995805" cy="1899285"/>
          </a:xfrm>
          <a:prstGeom prst="rect">
            <a:avLst/>
          </a:prstGeom>
        </p:spPr>
      </p:pic>
      <p:sp>
        <p:nvSpPr>
          <p:cNvPr id="6146" name="标题 1"/>
          <p:cNvSpPr>
            <a:spLocks noGrp="1"/>
          </p:cNvSpPr>
          <p:nvPr>
            <p:ph type="title"/>
          </p:nvPr>
        </p:nvSpPr>
        <p:spPr>
          <a:ln w="9525">
            <a:noFill/>
            <a:miter/>
          </a:ln>
        </p:spPr>
        <p:txBody>
          <a:bodyPr vert="horz" wrap="square" anchor="ctr"/>
          <a:lstStyle/>
          <a:p>
            <a:pPr lvl="0" eaLnBrk="1" hangingPunct="1"/>
            <a:endParaRPr lang="zh-CN" altLang="en-US" sz="3600" dirty="0"/>
          </a:p>
        </p:txBody>
      </p:sp>
      <p:sp>
        <p:nvSpPr>
          <p:cNvPr id="6147" name="TextBox 5"/>
          <p:cNvSpPr txBox="1"/>
          <p:nvPr/>
        </p:nvSpPr>
        <p:spPr>
          <a:xfrm>
            <a:off x="3923665" y="1557020"/>
            <a:ext cx="3293745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zh-CN" altLang="en-US" sz="3200" dirty="0">
                <a:latin typeface="微软雅黑" pitchFamily="2" charset="-122"/>
                <a:ea typeface="微软雅黑" pitchFamily="2" charset="-122"/>
              </a:rPr>
              <a:t>吃月饼</a:t>
            </a:r>
            <a:endParaRPr lang="zh-CN" altLang="en-US" sz="3200" dirty="0">
              <a:latin typeface="微软雅黑" pitchFamily="2" charset="-122"/>
              <a:ea typeface="微软雅黑" pitchFamily="2" charset="-122"/>
            </a:endParaRPr>
          </a:p>
        </p:txBody>
      </p:sp>
      <p:cxnSp>
        <p:nvCxnSpPr>
          <p:cNvPr id="6149" name="直接连接符 5"/>
          <p:cNvCxnSpPr/>
          <p:nvPr/>
        </p:nvCxnSpPr>
        <p:spPr>
          <a:xfrm flipV="1">
            <a:off x="4095750" y="2495550"/>
            <a:ext cx="4119563" cy="4763"/>
          </a:xfrm>
          <a:prstGeom prst="line">
            <a:avLst/>
          </a:prstGeom>
          <a:ln w="38100" cap="flat" cmpd="sng">
            <a:solidFill>
              <a:srgbClr val="602E04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6150" name="直接连接符 6"/>
          <p:cNvCxnSpPr/>
          <p:nvPr/>
        </p:nvCxnSpPr>
        <p:spPr>
          <a:xfrm flipV="1">
            <a:off x="4143375" y="3952875"/>
            <a:ext cx="4119563" cy="4763"/>
          </a:xfrm>
          <a:prstGeom prst="line">
            <a:avLst/>
          </a:prstGeom>
          <a:ln w="38100" cap="flat" cmpd="sng">
            <a:solidFill>
              <a:srgbClr val="602E04"/>
            </a:solidFill>
            <a:prstDash val="solid"/>
            <a:headEnd type="none" w="med" len="med"/>
            <a:tailEnd type="none" w="med" len="med"/>
          </a:ln>
        </p:spPr>
      </p:cxnSp>
      <p:pic>
        <p:nvPicPr>
          <p:cNvPr id="6148" name="Picture 2" descr="F:\360data\重要数据\我的图片\2666978_091155008_2.jpg2666978_091155008_2"/>
          <p:cNvPicPr preferRelativeResize="0"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39750" y="836295"/>
            <a:ext cx="1901190" cy="1833245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  <a:ln w="38100" cap="flat" cmpd="sng">
            <a:solidFill>
              <a:srgbClr val="602E04"/>
            </a:solidFill>
            <a:prstDash val="solid"/>
            <a:miter/>
            <a:headEnd type="none" w="med" len="med"/>
            <a:tailEnd type="none" w="med" len="med"/>
          </a:ln>
          <a:effectLst>
            <a:outerShdw dist="38100" dir="2699999" algn="ctr" rotWithShape="0">
              <a:srgbClr val="000000">
                <a:alpha val="39000"/>
              </a:srgb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4932045" y="3357245"/>
            <a:ext cx="2575560" cy="613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微软雅黑" pitchFamily="2" charset="-122"/>
                <a:ea typeface="微软雅黑" pitchFamily="2" charset="-122"/>
                <a:cs typeface="+mn-ea"/>
              </a:rPr>
              <a:t>   </a:t>
            </a:r>
            <a:r>
              <a:rPr lang="zh-CN" altLang="en-US" sz="3200" dirty="0">
                <a:latin typeface="微软雅黑" pitchFamily="2" charset="-122"/>
                <a:ea typeface="微软雅黑" pitchFamily="2" charset="-122"/>
                <a:cs typeface="+mn-ea"/>
              </a:rPr>
              <a:t>看月亮</a:t>
            </a:r>
            <a:endParaRPr lang="zh-CN" altLang="en-US" sz="3200" dirty="0">
              <a:latin typeface="微软雅黑" pitchFamily="2" charset="-122"/>
              <a:ea typeface="微软雅黑" pitchFamily="2" charset="-122"/>
              <a:cs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933565" y="4725670"/>
            <a:ext cx="1627505" cy="613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dirty="0">
                <a:latin typeface="微软雅黑" pitchFamily="2" charset="-122"/>
                <a:ea typeface="微软雅黑" pitchFamily="2" charset="-122"/>
                <a:cs typeface="+mn-ea"/>
              </a:rPr>
              <a:t>吃水果</a:t>
            </a:r>
            <a:endParaRPr lang="zh-CN" altLang="en-US" sz="3200" dirty="0">
              <a:latin typeface="微软雅黑" pitchFamily="2" charset="-122"/>
              <a:ea typeface="微软雅黑" pitchFamily="2" charset="-122"/>
              <a:cs typeface="+mn-ea"/>
            </a:endParaRPr>
          </a:p>
        </p:txBody>
      </p:sp>
      <p:pic>
        <p:nvPicPr>
          <p:cNvPr id="11" name="图片 10" descr="2531170_075130564000_2.jpg"/>
          <p:cNvPicPr>
            <a:picLocks noChangeAspect="1"/>
          </p:cNvPicPr>
          <p:nvPr/>
        </p:nvPicPr>
        <p:blipFill>
          <a:blip r:embed="rId4" cstate="print"/>
          <a:srcRect l="22528" r="7840" b="11280"/>
          <a:stretch>
            <a:fillRect/>
          </a:stretch>
        </p:blipFill>
        <p:spPr>
          <a:xfrm>
            <a:off x="1714480" y="2857496"/>
            <a:ext cx="2428892" cy="20717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5560" y="1917065"/>
            <a:ext cx="8740140" cy="26517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>
                <a:latin typeface="+mn-lt"/>
                <a:sym typeface="+mn-ea"/>
              </a:rPr>
              <a:t>      Zhōngqiū Jié Zhōngguórén chúle chī yuèbing, hái</a:t>
            </a:r>
            <a:endParaRPr lang="en-US" altLang="zh-CN" sz="2800">
              <a:latin typeface="+mn-lt"/>
            </a:endParaRPr>
          </a:p>
          <a:p>
            <a:r>
              <a:rPr lang="zh-CN" altLang="en-US" sz="2800">
                <a:sym typeface="+mn-ea"/>
              </a:rPr>
              <a:t>          </a:t>
            </a:r>
            <a:r>
              <a:rPr lang="zh-CN" altLang="en-US" sz="2800" b="1">
                <a:sym typeface="+mn-ea"/>
              </a:rPr>
              <a:t>中      秋  节         中   国人      除 了 吃     月 饼，  还 </a:t>
            </a:r>
            <a:endParaRPr lang="zh-CN" altLang="en-US" sz="2800" b="1">
              <a:sym typeface="+mn-ea"/>
            </a:endParaRPr>
          </a:p>
          <a:p>
            <a:endParaRPr lang="zh-CN" altLang="en-US" sz="2800" b="1">
              <a:sym typeface="+mn-ea"/>
            </a:endParaRPr>
          </a:p>
          <a:p>
            <a:r>
              <a:rPr lang="zh-CN" altLang="en-US" sz="2800">
                <a:sym typeface="+mn-ea"/>
              </a:rPr>
              <a:t>  </a:t>
            </a:r>
            <a:r>
              <a:rPr lang="en-US" altLang="zh-CN" sz="2800">
                <a:latin typeface="+mn-lt"/>
                <a:cs typeface="+mn-ea"/>
                <a:sym typeface="+mn-ea"/>
              </a:rPr>
              <a:t> </a:t>
            </a:r>
            <a:r>
              <a:rPr lang="en-US" altLang="zh-CN" sz="2800">
                <a:latin typeface="+mn-lt"/>
                <a:sym typeface="+mn-ea"/>
              </a:rPr>
              <a:t>chī shuíguǒ.</a:t>
            </a:r>
            <a:endParaRPr lang="en-US" altLang="zh-CN" sz="2800">
              <a:latin typeface="+mn-lt"/>
            </a:endParaRPr>
          </a:p>
          <a:p>
            <a:r>
              <a:rPr lang="en-US" altLang="zh-CN" sz="2800">
                <a:latin typeface="+mn-lt"/>
                <a:cs typeface="+mn-ea"/>
                <a:sym typeface="+mn-ea"/>
              </a:rPr>
              <a:t>   </a:t>
            </a:r>
            <a:r>
              <a:rPr lang="zh-CN" altLang="en-US" sz="2800" b="1">
                <a:latin typeface="+mn-lt"/>
                <a:cs typeface="+mn-ea"/>
                <a:sym typeface="+mn-ea"/>
              </a:rPr>
              <a:t>吃     水 果。</a:t>
            </a:r>
            <a:br>
              <a:rPr lang="en-US" altLang="zh-CN" sz="2800">
                <a:latin typeface="+mn-lt"/>
                <a:cs typeface="+mn-ea"/>
                <a:sym typeface="+mn-ea"/>
              </a:rPr>
            </a:br>
            <a:endParaRPr lang="en-US" altLang="zh-CN" sz="2800">
              <a:latin typeface="+mn-lt"/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48945"/>
            <a:ext cx="8229600" cy="866140"/>
          </a:xfrm>
        </p:spPr>
        <p:txBody>
          <a:bodyPr/>
          <a:lstStyle/>
          <a:p>
            <a:r>
              <a:rPr lang="zh-CN" altLang="en-US" sz="2400" dirty="0">
                <a:sym typeface="+mn-ea"/>
              </a:rPr>
              <a:t>。</a:t>
            </a:r>
            <a:br>
              <a:rPr lang="zh-CN" altLang="en-US" sz="2400" dirty="0">
                <a:sym typeface="+mn-ea"/>
              </a:rPr>
            </a:br>
            <a:br>
              <a:rPr lang="zh-CN" altLang="en-US" dirty="0">
                <a:sym typeface="+mn-ea"/>
              </a:rPr>
            </a:br>
            <a:r>
              <a:rPr lang="zh-CN" altLang="en-US" b="1" dirty="0">
                <a:sym typeface="+mn-ea"/>
              </a:rPr>
              <a:t>主语＋除了＋动词词组</a:t>
            </a:r>
            <a:r>
              <a:rPr lang="en-US" altLang="zh-CN" b="1" dirty="0" smtClean="0">
                <a:sym typeface="+mn-ea"/>
              </a:rPr>
              <a:t>1</a:t>
            </a:r>
            <a:r>
              <a:rPr lang="en-US" altLang="zh-CN" b="1" dirty="0">
                <a:sym typeface="+mn-ea"/>
              </a:rPr>
              <a:t>,</a:t>
            </a:r>
            <a:r>
              <a:rPr lang="zh-CN" altLang="en-US" b="1" dirty="0" smtClean="0">
                <a:sym typeface="+mn-ea"/>
              </a:rPr>
              <a:t>还</a:t>
            </a:r>
            <a:r>
              <a:rPr lang="zh-CN" altLang="en-US" b="1" dirty="0">
                <a:sym typeface="+mn-ea"/>
              </a:rPr>
              <a:t>＋动词词组</a:t>
            </a:r>
            <a:r>
              <a:rPr lang="en-US" altLang="zh-CN" b="1" dirty="0">
                <a:sym typeface="+mn-ea"/>
              </a:rPr>
              <a:t>2</a:t>
            </a:r>
            <a:endParaRPr lang="en-US" altLang="zh-CN" b="1" dirty="0">
              <a:sym typeface="+mn-ea"/>
            </a:endParaRPr>
          </a:p>
          <a:p>
            <a:endParaRPr lang="zh-CN" altLang="en-US" b="1" dirty="0"/>
          </a:p>
        </p:txBody>
      </p:sp>
      <p:pic>
        <p:nvPicPr>
          <p:cNvPr id="5" name="内容占位符 4" descr="2527ddb06ff1128f-27dc0329ebc9a017-e8cf64ef73ca7b9d1649af48b2a908f8"/>
          <p:cNvPicPr>
            <a:picLocks noGrp="1" noChangeAspect="1"/>
          </p:cNvPicPr>
          <p:nvPr>
            <p:ph sz="half" idx="1"/>
          </p:nvPr>
        </p:nvPicPr>
        <p:blipFill>
          <a:blip r:embed="rId1"/>
          <a:srcRect l="623"/>
          <a:stretch>
            <a:fillRect/>
          </a:stretch>
        </p:blipFill>
        <p:spPr>
          <a:xfrm>
            <a:off x="611505" y="1845310"/>
            <a:ext cx="3542665" cy="2495550"/>
          </a:xfrm>
          <a:prstGeom prst="rect">
            <a:avLst/>
          </a:prstGeom>
        </p:spPr>
      </p:pic>
      <p:pic>
        <p:nvPicPr>
          <p:cNvPr id="6" name="内容占位符 5" descr="QQ截图20130618120104 (1)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r="10756"/>
          <a:stretch>
            <a:fillRect/>
          </a:stretch>
        </p:blipFill>
        <p:spPr>
          <a:xfrm>
            <a:off x="5003800" y="1845310"/>
            <a:ext cx="3550920" cy="249555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259840" y="4941570"/>
            <a:ext cx="5969000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602E04"/>
                </a:solidFill>
                <a:latin typeface="+mj-lt"/>
                <a:ea typeface="+mj-ea"/>
                <a:cs typeface="+mj-cs"/>
              </a:rPr>
              <a:t>我除了去过北京，还去过上海。</a:t>
            </a:r>
            <a:endParaRPr lang="zh-CN" altLang="en-US" sz="3200" b="1">
              <a:solidFill>
                <a:srgbClr val="602E04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 descr="qqo208.jpg"/>
          <p:cNvPicPr>
            <a:picLocks noGrp="1" noChangeAspect="1"/>
          </p:cNvPicPr>
          <p:nvPr>
            <p:ph sz="half" idx="1"/>
          </p:nvPr>
        </p:nvPicPr>
        <p:blipFill>
          <a:blip r:embed="rId1"/>
          <a:srcRect l="1724" r="1723"/>
          <a:stretch>
            <a:fillRect/>
          </a:stretch>
        </p:blipFill>
        <p:spPr>
          <a:xfrm>
            <a:off x="285720" y="1285860"/>
            <a:ext cx="4000528" cy="2681891"/>
          </a:xfrm>
        </p:spPr>
      </p:pic>
      <p:pic>
        <p:nvPicPr>
          <p:cNvPr id="6" name="内容占位符 5" descr="4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5263" r="10871"/>
          <a:stretch>
            <a:fillRect/>
          </a:stretch>
        </p:blipFill>
        <p:spPr>
          <a:xfrm>
            <a:off x="4929190" y="1285860"/>
            <a:ext cx="3857652" cy="2714644"/>
          </a:xfrm>
        </p:spPr>
      </p:pic>
      <p:sp>
        <p:nvSpPr>
          <p:cNvPr id="7" name="TextBox 6"/>
          <p:cNvSpPr txBox="1"/>
          <p:nvPr/>
        </p:nvSpPr>
        <p:spPr>
          <a:xfrm>
            <a:off x="1357290" y="4643446"/>
            <a:ext cx="59293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602E04"/>
                </a:solidFill>
              </a:rPr>
              <a:t>起床后，我除了刷牙，还洗脸。</a:t>
            </a:r>
            <a:endParaRPr lang="zh-CN" altLang="en-US" sz="3200" b="1" dirty="0">
              <a:solidFill>
                <a:srgbClr val="602E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 descr="U8737P1332DT20130524085955.jpg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357158" y="1285860"/>
            <a:ext cx="4032250" cy="2688167"/>
          </a:xfrm>
        </p:spPr>
      </p:pic>
      <p:pic>
        <p:nvPicPr>
          <p:cNvPr id="6" name="内容占位符 5" descr="11725064629379808413680898561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r="2432"/>
          <a:stretch>
            <a:fillRect/>
          </a:stretch>
        </p:blipFill>
        <p:spPr>
          <a:xfrm>
            <a:off x="4786314" y="1285860"/>
            <a:ext cx="4071966" cy="2643205"/>
          </a:xfrm>
        </p:spPr>
      </p:pic>
      <p:sp>
        <p:nvSpPr>
          <p:cNvPr id="7" name="TextBox 6"/>
          <p:cNvSpPr txBox="1"/>
          <p:nvPr/>
        </p:nvSpPr>
        <p:spPr>
          <a:xfrm>
            <a:off x="785786" y="4500570"/>
            <a:ext cx="66437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602E04"/>
                </a:solidFill>
              </a:rPr>
              <a:t>         体育课上，我们除了打羽毛球，还踢足球。</a:t>
            </a:r>
            <a:endParaRPr lang="zh-CN" altLang="en-US" sz="3200" b="1" dirty="0">
              <a:solidFill>
                <a:srgbClr val="602E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内容占位符 8" descr="20150105183903_fHaeY.jpeg"/>
          <p:cNvPicPr>
            <a:picLocks noGrp="1" noChangeAspect="1"/>
          </p:cNvPicPr>
          <p:nvPr>
            <p:ph sz="half" idx="1"/>
          </p:nvPr>
        </p:nvPicPr>
        <p:blipFill>
          <a:blip r:embed="rId1" cstate="print"/>
          <a:stretch>
            <a:fillRect/>
          </a:stretch>
        </p:blipFill>
        <p:spPr>
          <a:xfrm>
            <a:off x="357158" y="1357298"/>
            <a:ext cx="4032250" cy="25627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内容占位符 17" descr="50cfa506f772de46323367beea8b2d6f.gif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714876" y="1357298"/>
            <a:ext cx="4071966" cy="25384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TextBox 18"/>
          <p:cNvSpPr txBox="1"/>
          <p:nvPr/>
        </p:nvSpPr>
        <p:spPr>
          <a:xfrm>
            <a:off x="857224" y="4572008"/>
            <a:ext cx="65008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602E04"/>
                </a:solidFill>
              </a:rPr>
              <a:t>     我除了喜欢唱歌，还喜欢跳舞。</a:t>
            </a:r>
            <a:endParaRPr lang="zh-CN" altLang="en-US" sz="3200" b="1" dirty="0">
              <a:solidFill>
                <a:srgbClr val="602E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zh-CN" altLang="en-US" sz="3600" b="1"/>
              <a:t>说一说</a:t>
            </a:r>
            <a:endParaRPr lang="zh-CN" altLang="en-US" sz="3600" b="1"/>
          </a:p>
        </p:txBody>
      </p:sp>
      <p:sp>
        <p:nvSpPr>
          <p:cNvPr id="10" name="文本框 9"/>
          <p:cNvSpPr txBox="1"/>
          <p:nvPr/>
        </p:nvSpPr>
        <p:spPr>
          <a:xfrm>
            <a:off x="179705" y="1196975"/>
            <a:ext cx="8933180" cy="56426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</a:t>
            </a:r>
            <a:r>
              <a:rPr lang="en-US" altLang="zh-CN" sz="2400"/>
              <a:t> </a:t>
            </a:r>
            <a:r>
              <a:rPr lang="en-US" altLang="zh-CN" sz="2800"/>
              <a:t> </a:t>
            </a:r>
            <a:r>
              <a:rPr lang="en-US" altLang="zh-CN" sz="2800">
                <a:solidFill>
                  <a:srgbClr val="602E04"/>
                </a:solidFill>
              </a:rPr>
              <a:t>Wǒ qù shāngdiàn mǎi yuèbing, nǐ qù shāngdiàn bú qù?</a:t>
            </a:r>
            <a:endParaRPr lang="en-US" altLang="zh-CN" sz="2800">
              <a:solidFill>
                <a:srgbClr val="602E04"/>
              </a:solidFill>
            </a:endParaRPr>
          </a:p>
          <a:p>
            <a:r>
              <a:rPr lang="en-US" altLang="zh-CN" sz="2800">
                <a:solidFill>
                  <a:srgbClr val="602E04"/>
                </a:solidFill>
              </a:rPr>
              <a:t>A. </a:t>
            </a:r>
            <a:r>
              <a:rPr lang="zh-CN" altLang="en-US" sz="2800" b="1">
                <a:solidFill>
                  <a:srgbClr val="602E04"/>
                </a:solidFill>
              </a:rPr>
              <a:t>我  去      商 店       买   月饼， 你去     商   店    不 去？</a:t>
            </a:r>
            <a:endParaRPr lang="zh-CN" altLang="en-US" sz="2800" b="1">
              <a:solidFill>
                <a:srgbClr val="602E04"/>
              </a:solidFill>
            </a:endParaRPr>
          </a:p>
          <a:p>
            <a:r>
              <a:rPr lang="zh-CN" altLang="en-US" sz="2800">
                <a:solidFill>
                  <a:srgbClr val="602E04"/>
                </a:solidFill>
              </a:rPr>
              <a:t>    </a:t>
            </a:r>
            <a:r>
              <a:rPr lang="en-US" altLang="zh-CN" sz="2800">
                <a:solidFill>
                  <a:srgbClr val="602E04"/>
                </a:solidFill>
              </a:rPr>
              <a:t>Wǒ gēn nǐ yìqǐ qù ba.</a:t>
            </a:r>
            <a:endParaRPr lang="en-US" altLang="zh-CN" sz="2800">
              <a:solidFill>
                <a:srgbClr val="602E04"/>
              </a:solidFill>
            </a:endParaRPr>
          </a:p>
          <a:p>
            <a:r>
              <a:rPr lang="en-US" altLang="zh-CN" sz="2800">
                <a:solidFill>
                  <a:srgbClr val="602E04"/>
                </a:solidFill>
              </a:rPr>
              <a:t>B. </a:t>
            </a:r>
            <a:r>
              <a:rPr lang="zh-CN" altLang="en-US" sz="2800" b="1">
                <a:solidFill>
                  <a:srgbClr val="602E04"/>
                </a:solidFill>
              </a:rPr>
              <a:t>我   跟 你一起去吧。</a:t>
            </a:r>
            <a:endParaRPr lang="zh-CN" altLang="en-US" sz="2800" b="1">
              <a:solidFill>
                <a:srgbClr val="602E04"/>
              </a:solidFill>
            </a:endParaRPr>
          </a:p>
          <a:p>
            <a:r>
              <a:rPr lang="zh-CN" altLang="en-US" sz="2800">
                <a:solidFill>
                  <a:srgbClr val="602E04"/>
                </a:solidFill>
              </a:rPr>
              <a:t>    </a:t>
            </a:r>
            <a:r>
              <a:rPr lang="en-US" altLang="zh-CN" sz="2800">
                <a:solidFill>
                  <a:srgbClr val="602E04"/>
                </a:solidFill>
              </a:rPr>
              <a:t>Wǒmen chúle mǎi yuèbing,hái mǎi shénme?</a:t>
            </a:r>
            <a:endParaRPr lang="en-US" altLang="zh-CN" sz="2800">
              <a:solidFill>
                <a:srgbClr val="602E04"/>
              </a:solidFill>
            </a:endParaRPr>
          </a:p>
          <a:p>
            <a:r>
              <a:rPr lang="en-US" altLang="zh-CN" sz="2800">
                <a:solidFill>
                  <a:srgbClr val="602E04"/>
                </a:solidFill>
              </a:rPr>
              <a:t>A.</a:t>
            </a:r>
            <a:r>
              <a:rPr lang="en-US" altLang="zh-CN" sz="2800" b="1">
                <a:solidFill>
                  <a:srgbClr val="602E04"/>
                </a:solidFill>
              </a:rPr>
              <a:t> </a:t>
            </a:r>
            <a:r>
              <a:rPr lang="zh-CN" altLang="en-US" sz="2800" b="1">
                <a:solidFill>
                  <a:srgbClr val="602E04"/>
                </a:solidFill>
              </a:rPr>
              <a:t>我  们    除了   买    月饼，还   买      什么？</a:t>
            </a:r>
            <a:endParaRPr lang="zh-CN" altLang="en-US" sz="2800" b="1">
              <a:solidFill>
                <a:srgbClr val="602E04"/>
              </a:solidFill>
            </a:endParaRPr>
          </a:p>
          <a:p>
            <a:r>
              <a:rPr lang="zh-CN" altLang="en-US" sz="2800">
                <a:solidFill>
                  <a:srgbClr val="602E04"/>
                </a:solidFill>
              </a:rPr>
              <a:t>    </a:t>
            </a:r>
            <a:r>
              <a:rPr lang="en-US" altLang="zh-CN" sz="2800">
                <a:solidFill>
                  <a:srgbClr val="602E04"/>
                </a:solidFill>
              </a:rPr>
              <a:t>Hái mǎi shǔiguǒ hé diǎnxīn.</a:t>
            </a:r>
            <a:endParaRPr lang="en-US" altLang="zh-CN" sz="2800">
              <a:solidFill>
                <a:srgbClr val="602E04"/>
              </a:solidFill>
            </a:endParaRPr>
          </a:p>
          <a:p>
            <a:r>
              <a:rPr lang="en-US" altLang="zh-CN" sz="2800">
                <a:solidFill>
                  <a:srgbClr val="602E04"/>
                </a:solidFill>
              </a:rPr>
              <a:t>B. </a:t>
            </a:r>
            <a:r>
              <a:rPr lang="zh-CN" altLang="en-US" sz="2800" b="1">
                <a:solidFill>
                  <a:srgbClr val="602E04"/>
                </a:solidFill>
              </a:rPr>
              <a:t>还   买     水果   和    点心。</a:t>
            </a:r>
            <a:endParaRPr lang="zh-CN" altLang="en-US" sz="2800" b="1">
              <a:solidFill>
                <a:srgbClr val="602E04"/>
              </a:solidFill>
            </a:endParaRPr>
          </a:p>
          <a:p>
            <a:r>
              <a:rPr lang="zh-CN" altLang="en-US" sz="2800">
                <a:solidFill>
                  <a:srgbClr val="602E04"/>
                </a:solidFill>
              </a:rPr>
              <a:t>    </a:t>
            </a:r>
            <a:r>
              <a:rPr lang="en-US" altLang="zh-CN" sz="2800">
                <a:solidFill>
                  <a:srgbClr val="602E04"/>
                </a:solidFill>
              </a:rPr>
              <a:t>Wǒmen bù mǎi chá ma?</a:t>
            </a:r>
            <a:endParaRPr lang="en-US" altLang="zh-CN" sz="2800">
              <a:solidFill>
                <a:srgbClr val="602E04"/>
              </a:solidFill>
            </a:endParaRPr>
          </a:p>
          <a:p>
            <a:r>
              <a:rPr lang="en-US" altLang="zh-CN" sz="2800">
                <a:solidFill>
                  <a:srgbClr val="602E04"/>
                </a:solidFill>
              </a:rPr>
              <a:t>A.  </a:t>
            </a:r>
            <a:r>
              <a:rPr lang="zh-CN" altLang="en-US" sz="2800" b="1">
                <a:solidFill>
                  <a:srgbClr val="602E04"/>
                </a:solidFill>
              </a:rPr>
              <a:t>我 们    不  买   茶  吗？</a:t>
            </a:r>
            <a:endParaRPr lang="zh-CN" altLang="en-US" sz="2800" b="1">
              <a:solidFill>
                <a:srgbClr val="602E04"/>
              </a:solidFill>
            </a:endParaRPr>
          </a:p>
          <a:p>
            <a:r>
              <a:rPr lang="en-US" altLang="zh-CN" sz="2800">
                <a:solidFill>
                  <a:srgbClr val="602E04"/>
                </a:solidFill>
              </a:rPr>
              <a:t>    Mǎi ba,Xiǎohóng de péngyou xǐhuan hē chá.</a:t>
            </a:r>
            <a:endParaRPr lang="en-US" altLang="zh-CN" sz="2800">
              <a:solidFill>
                <a:srgbClr val="602E04"/>
              </a:solidFill>
            </a:endParaRPr>
          </a:p>
          <a:p>
            <a:r>
              <a:rPr lang="en-US" altLang="zh-CN" sz="2800">
                <a:solidFill>
                  <a:srgbClr val="602E04"/>
                </a:solidFill>
              </a:rPr>
              <a:t>B. </a:t>
            </a:r>
            <a:r>
              <a:rPr lang="zh-CN" altLang="en-US" sz="2800" b="1">
                <a:solidFill>
                  <a:srgbClr val="602E04"/>
                </a:solidFill>
              </a:rPr>
              <a:t>买   吧，小  红    的     朋友    喜欢     喝茶。</a:t>
            </a:r>
            <a:endParaRPr lang="zh-CN" altLang="en-US" sz="2800" b="1">
              <a:solidFill>
                <a:srgbClr val="602E04"/>
              </a:solidFill>
            </a:endParaRPr>
          </a:p>
          <a:p>
            <a:endParaRPr lang="zh-CN" altLang="en-US" sz="2800" b="1">
              <a:solidFill>
                <a:srgbClr val="602E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83565"/>
            <a:ext cx="8229600" cy="1307465"/>
          </a:xfrm>
        </p:spPr>
        <p:txBody>
          <a:bodyPr/>
          <a:p>
            <a:r>
              <a:rPr lang="zh-CN" altLang="en-US" sz="3600" b="1"/>
              <a:t>读一读</a:t>
            </a:r>
            <a:endParaRPr lang="zh-CN" altLang="en-US" sz="3600" b="1"/>
          </a:p>
        </p:txBody>
      </p:sp>
      <p:sp>
        <p:nvSpPr>
          <p:cNvPr id="5" name="文本框 4"/>
          <p:cNvSpPr txBox="1"/>
          <p:nvPr/>
        </p:nvSpPr>
        <p:spPr>
          <a:xfrm>
            <a:off x="35560" y="1917065"/>
            <a:ext cx="9054465" cy="30175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800"/>
              <a:t>          </a:t>
            </a:r>
            <a:r>
              <a:rPr lang="zh-CN" altLang="en-US" sz="3200" b="1">
                <a:solidFill>
                  <a:srgbClr val="602E04"/>
                </a:solidFill>
              </a:rPr>
              <a:t>中国人中秋节和端午节，学校放假。中秋节中国人要吃月饼，看月亮。月饼很好吃。中秋节的月亮很大，很漂亮。端午节中国人要吃粽子，除了吃粽子，还看龙舟比赛，龙舟比赛很有趣。</a:t>
            </a:r>
            <a:endParaRPr lang="zh-CN" altLang="en-US" sz="3200" b="1">
              <a:solidFill>
                <a:srgbClr val="602E04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600" b="1"/>
              <a:t>听一听，认一认</a:t>
            </a:r>
            <a:endParaRPr lang="zh-CN" altLang="en-US" sz="3600" b="1"/>
          </a:p>
        </p:txBody>
      </p:sp>
      <p:pic>
        <p:nvPicPr>
          <p:cNvPr id="5" name="图片 4" descr="20140513163348_10911.jpg"/>
          <p:cNvPicPr>
            <a:picLocks noChangeAspect="1"/>
          </p:cNvPicPr>
          <p:nvPr/>
        </p:nvPicPr>
        <p:blipFill>
          <a:blip r:embed="rId1"/>
          <a:srcRect l="1415" r="12263"/>
          <a:stretch>
            <a:fillRect/>
          </a:stretch>
        </p:blipFill>
        <p:spPr>
          <a:xfrm>
            <a:off x="35560" y="1557020"/>
            <a:ext cx="2813050" cy="1807845"/>
          </a:xfrm>
          <a:prstGeom prst="rect">
            <a:avLst/>
          </a:prstGeom>
        </p:spPr>
      </p:pic>
      <p:pic>
        <p:nvPicPr>
          <p:cNvPr id="6" name="内容占位符 5" descr="2030000092942913115074544513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19475" y="1557020"/>
            <a:ext cx="2468880" cy="1851660"/>
          </a:xfrm>
          <a:prstGeom prst="rect">
            <a:avLst/>
          </a:prstGeom>
        </p:spPr>
      </p:pic>
      <p:pic>
        <p:nvPicPr>
          <p:cNvPr id="11" name="图片 10" descr="2531170_075130564000_2.jpg"/>
          <p:cNvPicPr>
            <a:picLocks noChangeAspect="1"/>
          </p:cNvPicPr>
          <p:nvPr/>
        </p:nvPicPr>
        <p:blipFill>
          <a:blip r:embed="rId3" cstate="print"/>
          <a:srcRect l="22528" r="7840" b="11280"/>
          <a:stretch>
            <a:fillRect/>
          </a:stretch>
        </p:blipFill>
        <p:spPr>
          <a:xfrm>
            <a:off x="6659880" y="1557020"/>
            <a:ext cx="2192020" cy="1870075"/>
          </a:xfrm>
          <a:prstGeom prst="rect">
            <a:avLst/>
          </a:prstGeom>
        </p:spPr>
      </p:pic>
      <p:pic>
        <p:nvPicPr>
          <p:cNvPr id="6148" name="Picture 2" descr="F:\360data\重要数据\我的图片\2666978_091155008_2.jpg2666978_091155008_2"/>
          <p:cNvPicPr preferRelativeResize="0"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07315" y="3933190"/>
            <a:ext cx="1901190" cy="1833245"/>
          </a:xfrm>
          <a:prstGeom prst="rect">
            <a:avLst/>
          </a:prstGeom>
          <a:blipFill rotWithShape="1">
            <a:blip r:embed="rId5" cstate="print"/>
            <a:stretch>
              <a:fillRect/>
            </a:stretch>
          </a:blipFill>
          <a:ln w="38100" cap="flat" cmpd="sng">
            <a:solidFill>
              <a:srgbClr val="602E04"/>
            </a:solidFill>
            <a:prstDash val="solid"/>
            <a:miter/>
            <a:headEnd type="none" w="med" len="med"/>
            <a:tailEnd type="none" w="med" len="med"/>
          </a:ln>
          <a:effectLst>
            <a:outerShdw dist="38100" dir="2699999" algn="ctr" rotWithShape="0">
              <a:srgbClr val="000000">
                <a:alpha val="39000"/>
              </a:srgbClr>
            </a:outerShdw>
          </a:effectLst>
        </p:spPr>
      </p:pic>
      <p:pic>
        <p:nvPicPr>
          <p:cNvPr id="7" name="图片 6" descr="1438224694302068810745"/>
          <p:cNvPicPr>
            <a:picLocks noChangeAspect="1"/>
          </p:cNvPicPr>
          <p:nvPr/>
        </p:nvPicPr>
        <p:blipFill>
          <a:blip r:embed="rId6"/>
          <a:srcRect r="16902" b="4606"/>
          <a:stretch>
            <a:fillRect/>
          </a:stretch>
        </p:blipFill>
        <p:spPr>
          <a:xfrm>
            <a:off x="6228080" y="3861435"/>
            <a:ext cx="1995805" cy="1899285"/>
          </a:xfrm>
          <a:prstGeom prst="rect">
            <a:avLst/>
          </a:prstGeom>
        </p:spPr>
      </p:pic>
      <p:pic>
        <p:nvPicPr>
          <p:cNvPr id="8" name="图片 7" descr="20150526141534214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83485" y="3861435"/>
            <a:ext cx="3018155" cy="19284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 b="1"/>
              <a:t>练一练</a:t>
            </a:r>
            <a:endParaRPr lang="zh-CN" altLang="en-US" sz="40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851660"/>
            <a:ext cx="8229600" cy="4275455"/>
          </a:xfrm>
        </p:spPr>
        <p:txBody>
          <a:bodyPr/>
          <a:lstStyle/>
          <a:p>
            <a:pPr marL="0" indent="0" algn="l">
              <a:buNone/>
            </a:pPr>
            <a:r>
              <a:rPr lang="en-US" altLang="zh-CN" sz="2800" b="1" dirty="0">
                <a:solidFill>
                  <a:srgbClr val="602E04"/>
                </a:solidFill>
                <a:sym typeface="+mn-ea"/>
              </a:rPr>
              <a:t>1</a:t>
            </a:r>
            <a:r>
              <a:rPr lang="zh-CN" altLang="en-US" sz="2800" b="1" dirty="0">
                <a:solidFill>
                  <a:srgbClr val="602E04"/>
                </a:solidFill>
                <a:sym typeface="+mn-ea"/>
              </a:rPr>
              <a:t>、我除了学习汉语，                   </a:t>
            </a:r>
            <a:r>
              <a:rPr lang="en-US" altLang="zh-CN" sz="2800" b="1" dirty="0">
                <a:solidFill>
                  <a:srgbClr val="602E04"/>
                </a:solidFill>
                <a:sym typeface="+mn-ea"/>
              </a:rPr>
              <a:t>a</a:t>
            </a:r>
            <a:r>
              <a:rPr lang="zh-CN" altLang="en-US" sz="2800" b="1" dirty="0">
                <a:solidFill>
                  <a:srgbClr val="602E04"/>
                </a:solidFill>
                <a:sym typeface="+mn-ea"/>
              </a:rPr>
              <a:t>、还看龙舟。</a:t>
            </a:r>
            <a:endParaRPr lang="zh-CN" altLang="en-US" sz="2800" b="1" dirty="0">
              <a:solidFill>
                <a:srgbClr val="602E04"/>
              </a:solidFill>
            </a:endParaRPr>
          </a:p>
          <a:p>
            <a:pPr marL="0" indent="0" algn="l">
              <a:buNone/>
            </a:pPr>
            <a:r>
              <a:rPr lang="en-US" altLang="zh-CN" sz="2800" b="1" dirty="0">
                <a:solidFill>
                  <a:srgbClr val="602E04"/>
                </a:solidFill>
                <a:sym typeface="+mn-ea"/>
              </a:rPr>
              <a:t>2</a:t>
            </a:r>
            <a:r>
              <a:rPr lang="zh-CN" altLang="en-US" sz="2800" b="1" dirty="0">
                <a:solidFill>
                  <a:srgbClr val="602E04"/>
                </a:solidFill>
                <a:sym typeface="+mn-ea"/>
              </a:rPr>
              <a:t>、中秋节除了吃月饼，                </a:t>
            </a:r>
            <a:r>
              <a:rPr lang="en-US" altLang="zh-CN" sz="2800" b="1" dirty="0">
                <a:solidFill>
                  <a:srgbClr val="602E04"/>
                </a:solidFill>
                <a:sym typeface="+mn-ea"/>
              </a:rPr>
              <a:t>b</a:t>
            </a:r>
            <a:r>
              <a:rPr lang="zh-CN" altLang="en-US" sz="2800" b="1" dirty="0">
                <a:solidFill>
                  <a:srgbClr val="602E04"/>
                </a:solidFill>
                <a:sym typeface="+mn-ea"/>
              </a:rPr>
              <a:t>、还买咖啡。</a:t>
            </a:r>
            <a:endParaRPr lang="zh-CN" altLang="en-US" sz="2800" b="1" dirty="0">
              <a:solidFill>
                <a:srgbClr val="602E04"/>
              </a:solidFill>
            </a:endParaRPr>
          </a:p>
          <a:p>
            <a:pPr marL="0" indent="0" algn="l">
              <a:buNone/>
            </a:pPr>
            <a:r>
              <a:rPr lang="en-US" altLang="zh-CN" sz="2800" b="1" dirty="0">
                <a:solidFill>
                  <a:srgbClr val="602E04"/>
                </a:solidFill>
                <a:sym typeface="+mn-ea"/>
              </a:rPr>
              <a:t>3</a:t>
            </a:r>
            <a:r>
              <a:rPr lang="zh-CN" altLang="en-US" sz="2800" b="1" dirty="0">
                <a:solidFill>
                  <a:srgbClr val="602E04"/>
                </a:solidFill>
                <a:sym typeface="+mn-ea"/>
              </a:rPr>
              <a:t>、端午节除了吃粽子，                </a:t>
            </a:r>
            <a:r>
              <a:rPr lang="en-US" altLang="zh-CN" sz="2800" b="1" dirty="0">
                <a:solidFill>
                  <a:srgbClr val="602E04"/>
                </a:solidFill>
                <a:sym typeface="+mn-ea"/>
              </a:rPr>
              <a:t>c</a:t>
            </a:r>
            <a:r>
              <a:rPr lang="zh-CN" altLang="en-US" sz="2800" b="1" dirty="0">
                <a:solidFill>
                  <a:srgbClr val="602E04"/>
                </a:solidFill>
                <a:sym typeface="+mn-ea"/>
              </a:rPr>
              <a:t>、还</a:t>
            </a:r>
            <a:r>
              <a:rPr lang="zh-CN" altLang="en-US" sz="2800" b="1" dirty="0" smtClean="0">
                <a:solidFill>
                  <a:srgbClr val="602E04"/>
                </a:solidFill>
                <a:sym typeface="+mn-ea"/>
              </a:rPr>
              <a:t>学习英语</a:t>
            </a:r>
            <a:r>
              <a:rPr lang="zh-CN" altLang="en-US" sz="2800" b="1" dirty="0">
                <a:solidFill>
                  <a:srgbClr val="602E04"/>
                </a:solidFill>
                <a:sym typeface="+mn-ea"/>
              </a:rPr>
              <a:t>。</a:t>
            </a:r>
            <a:endParaRPr lang="zh-CN" altLang="en-US" sz="2800" b="1" dirty="0">
              <a:solidFill>
                <a:srgbClr val="602E04"/>
              </a:solidFill>
            </a:endParaRPr>
          </a:p>
          <a:p>
            <a:pPr marL="0" indent="0" algn="l">
              <a:buNone/>
            </a:pPr>
            <a:r>
              <a:rPr lang="en-US" altLang="zh-CN" sz="2800" b="1" dirty="0">
                <a:solidFill>
                  <a:srgbClr val="602E04"/>
                </a:solidFill>
                <a:sym typeface="+mn-ea"/>
              </a:rPr>
              <a:t>4</a:t>
            </a:r>
            <a:r>
              <a:rPr lang="zh-CN" altLang="en-US" sz="2800" b="1" dirty="0">
                <a:solidFill>
                  <a:srgbClr val="602E04"/>
                </a:solidFill>
                <a:sym typeface="+mn-ea"/>
              </a:rPr>
              <a:t>、妈妈除了买菜，                       </a:t>
            </a:r>
            <a:r>
              <a:rPr lang="en-US" altLang="zh-CN" sz="2800" b="1" dirty="0">
                <a:solidFill>
                  <a:srgbClr val="602E04"/>
                </a:solidFill>
                <a:sym typeface="+mn-ea"/>
              </a:rPr>
              <a:t>d</a:t>
            </a:r>
            <a:r>
              <a:rPr lang="zh-CN" altLang="en-US" sz="2800" b="1" dirty="0">
                <a:solidFill>
                  <a:srgbClr val="602E04"/>
                </a:solidFill>
                <a:sym typeface="+mn-ea"/>
              </a:rPr>
              <a:t>、还打羽毛球。</a:t>
            </a:r>
            <a:endParaRPr lang="zh-CN" altLang="en-US" sz="2800" b="1" dirty="0">
              <a:solidFill>
                <a:srgbClr val="602E04"/>
              </a:solidFill>
            </a:endParaRPr>
          </a:p>
          <a:p>
            <a:pPr marL="0" indent="0" algn="l">
              <a:buNone/>
            </a:pPr>
            <a:r>
              <a:rPr lang="en-US" altLang="zh-CN" sz="2800" b="1" dirty="0">
                <a:solidFill>
                  <a:srgbClr val="602E04"/>
                </a:solidFill>
                <a:sym typeface="+mn-ea"/>
              </a:rPr>
              <a:t>5</a:t>
            </a:r>
            <a:r>
              <a:rPr lang="zh-CN" altLang="en-US" sz="2800" b="1" dirty="0">
                <a:solidFill>
                  <a:srgbClr val="602E04"/>
                </a:solidFill>
                <a:sym typeface="+mn-ea"/>
              </a:rPr>
              <a:t>、哥哥除了打网球，                   </a:t>
            </a:r>
            <a:r>
              <a:rPr lang="en-US" altLang="zh-CN" sz="2800" b="1" dirty="0">
                <a:solidFill>
                  <a:srgbClr val="602E04"/>
                </a:solidFill>
                <a:sym typeface="+mn-ea"/>
              </a:rPr>
              <a:t>e</a:t>
            </a:r>
            <a:r>
              <a:rPr lang="zh-CN" altLang="en-US" sz="2800" b="1" dirty="0">
                <a:solidFill>
                  <a:srgbClr val="602E04"/>
                </a:solidFill>
                <a:sym typeface="+mn-ea"/>
              </a:rPr>
              <a:t>、还看月亮。</a:t>
            </a:r>
            <a:endParaRPr lang="zh-CN" altLang="en-US" sz="2800" b="1" dirty="0">
              <a:solidFill>
                <a:srgbClr val="602E04"/>
              </a:solidFill>
            </a:endParaRPr>
          </a:p>
          <a:p>
            <a:pPr marL="0" indent="0" algn="l">
              <a:buNone/>
            </a:pPr>
            <a:endParaRPr lang="zh-CN" altLang="en-US" sz="2800" dirty="0"/>
          </a:p>
        </p:txBody>
      </p:sp>
      <p:cxnSp>
        <p:nvCxnSpPr>
          <p:cNvPr id="5" name="直接连接符 4"/>
          <p:cNvCxnSpPr/>
          <p:nvPr/>
        </p:nvCxnSpPr>
        <p:spPr>
          <a:xfrm>
            <a:off x="3714744" y="2071678"/>
            <a:ext cx="2071702" cy="10715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000496" y="2714620"/>
            <a:ext cx="1785950" cy="13573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4071934" y="2214554"/>
            <a:ext cx="1714512" cy="9286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3428992" y="2714620"/>
            <a:ext cx="2357454" cy="9286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3643306" y="3714752"/>
            <a:ext cx="2143140" cy="500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 b="1"/>
              <a:t>家庭作业</a:t>
            </a:r>
            <a:endParaRPr lang="zh-CN" altLang="en-US" sz="40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/>
              <a:t>        </a:t>
            </a:r>
            <a:r>
              <a:rPr lang="en-US" altLang="zh-CN" sz="3600" b="1">
                <a:solidFill>
                  <a:srgbClr val="602E04"/>
                </a:solidFill>
              </a:rPr>
              <a:t>1</a:t>
            </a:r>
            <a:r>
              <a:rPr lang="zh-CN" altLang="en-US" sz="3600" b="1">
                <a:solidFill>
                  <a:srgbClr val="602E04"/>
                </a:solidFill>
              </a:rPr>
              <a:t>、请将生词每个抄写两遍；</a:t>
            </a:r>
            <a:endParaRPr lang="zh-CN" altLang="en-US" sz="3600" b="1">
              <a:solidFill>
                <a:srgbClr val="602E04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3600" b="1">
                <a:solidFill>
                  <a:srgbClr val="602E04"/>
                </a:solidFill>
              </a:rPr>
              <a:t>       2</a:t>
            </a:r>
            <a:r>
              <a:rPr lang="zh-CN" altLang="en-US" sz="3600" b="1">
                <a:solidFill>
                  <a:srgbClr val="602E04"/>
                </a:solidFill>
              </a:rPr>
              <a:t>、请同学们按照课堂分组编写句子，下节课检查，编写句子数量最多、错误最少的一组获胜，有奖励！</a:t>
            </a:r>
            <a:endParaRPr lang="zh-CN" altLang="en-US" sz="3600" b="1">
              <a:solidFill>
                <a:srgbClr val="602E04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tor\桌面\ZCOOL_Floral Templates2.jpg"/>
          <p:cNvPicPr>
            <a:picLocks noChangeAspect="1"/>
          </p:cNvPicPr>
          <p:nvPr/>
        </p:nvPicPr>
        <p:blipFill>
          <a:blip r:embed="rId1"/>
          <a:srcRect r="4478"/>
          <a:stretch>
            <a:fillRect/>
          </a:stretch>
        </p:blipFill>
        <p:spPr>
          <a:xfrm>
            <a:off x="0" y="0"/>
            <a:ext cx="9144000" cy="689927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4339" name="TextBox 4"/>
          <p:cNvSpPr txBox="1"/>
          <p:nvPr/>
        </p:nvSpPr>
        <p:spPr>
          <a:xfrm>
            <a:off x="1658938" y="3000375"/>
            <a:ext cx="3698875" cy="1570038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en-US" altLang="x-none" sz="9600" dirty="0">
                <a:solidFill>
                  <a:srgbClr val="602E04"/>
                </a:solidFill>
                <a:latin typeface="Calibri" pitchFamily="2" charset="0"/>
                <a:ea typeface="宋体" charset="-122"/>
              </a:rPr>
              <a:t>Thanks</a:t>
            </a:r>
            <a:endParaRPr lang="zh-CN" altLang="en-US" sz="9600" dirty="0">
              <a:solidFill>
                <a:srgbClr val="602E04"/>
              </a:solidFill>
              <a:latin typeface="Calibri" pitchFamily="2" charset="0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3C1DA"/>
        </a:accent5>
        <a:accent6>
          <a:srgbClr val="AC4744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1862</Words>
  <Application>Kingsoft Office WPP</Application>
  <PresentationFormat>全屏显示(4:3)</PresentationFormat>
  <Paragraphs>124</Paragraphs>
  <Slides>28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28</vt:i4>
      </vt:variant>
    </vt:vector>
  </HeadingPairs>
  <TitlesOfParts>
    <vt:vector size="30" baseType="lpstr">
      <vt:lpstr>Office 主题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词 语</vt:lpstr>
      <vt:lpstr>对 话</vt:lpstr>
      <vt:lpstr>句 子</vt:lpstr>
      <vt:lpstr>Nī chī yuèbing bù chī？ 你 吃   月饼     不   吃？ 某人＋动词＋宾语＋不＋动词（同）？  </vt:lpstr>
      <vt:lpstr>PowerPoint 演示文稿</vt:lpstr>
      <vt:lpstr>PowerPoint 演示文稿</vt:lpstr>
      <vt:lpstr>   Nǐ bù chī yuèbing ma？   你 不  吃   月 饼    吗？ 某人＋不＋动词＋宾语＋吗？</vt:lpstr>
      <vt:lpstr>PowerPoint 演示文稿</vt:lpstr>
      <vt:lpstr>PowerPoint 演示文稿</vt:lpstr>
      <vt:lpstr>PowerPoint 演示文稿</vt:lpstr>
      <vt:lpstr>PowerPoint 演示文稿</vt:lpstr>
      <vt:lpstr>。  主语＋除了＋动词词组1,还＋动词词组2</vt:lpstr>
      <vt:lpstr>PowerPoint 演示文稿</vt:lpstr>
      <vt:lpstr>PowerPoint 演示文稿</vt:lpstr>
      <vt:lpstr>PowerPoint 演示文稿</vt:lpstr>
      <vt:lpstr>说一说</vt:lpstr>
      <vt:lpstr>读一读</vt:lpstr>
      <vt:lpstr>听一听，认一认</vt:lpstr>
      <vt:lpstr>练一练</vt:lpstr>
      <vt:lpstr>家庭作业</vt:lpstr>
      <vt:lpstr>PowerPoint 演示文稿</vt:lpstr>
    </vt:vector>
  </TitlesOfParts>
  <Company>kingsoft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DELL</cp:lastModifiedBy>
  <cp:revision>45</cp:revision>
  <dcterms:created xsi:type="dcterms:W3CDTF">2011-06-07T16:20:00Z</dcterms:created>
  <dcterms:modified xsi:type="dcterms:W3CDTF">2016-03-23T08:07:08Z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2052-10.1.0.5554</vt:lpwstr>
  </property>
</Properties>
</file>