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72" r:id="rId3"/>
    <p:sldId id="270" r:id="rId4"/>
    <p:sldId id="258" r:id="rId5"/>
    <p:sldId id="268" r:id="rId6"/>
    <p:sldId id="269" r:id="rId7"/>
    <p:sldId id="275" r:id="rId8"/>
    <p:sldId id="274" r:id="rId9"/>
    <p:sldId id="264" r:id="rId10"/>
    <p:sldId id="265" r:id="rId11"/>
    <p:sldId id="266" r:id="rId12"/>
    <p:sldId id="267" r:id="rId13"/>
  </p:sldIdLst>
  <p:sldSz cx="9906000" cy="6858000" type="A4"/>
  <p:notesSz cx="6858000" cy="9144000"/>
  <p:defaultTextStyle>
    <a:defPPr>
      <a:defRPr lang="mn-M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368" autoAdjust="0"/>
    <p:restoredTop sz="94660"/>
  </p:normalViewPr>
  <p:slideViewPr>
    <p:cSldViewPr snapToGrid="0">
      <p:cViewPr varScale="1">
        <p:scale>
          <a:sx n="74" d="100"/>
          <a:sy n="74" d="100"/>
        </p:scale>
        <p:origin x="1098" y="7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mn-M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mn-M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5BBEC-101A-4A9D-9B89-5051A07DB525}" type="datetimeFigureOut">
              <a:rPr lang="mn-MN" smtClean="0"/>
              <a:pPr/>
              <a:t>2019-09-16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A49A5-4AAB-4599-9F03-FAF192BB61BF}" type="slidenum">
              <a:rPr lang="mn-MN" smtClean="0"/>
              <a:pPr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3056253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mn-M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mn-M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5BBEC-101A-4A9D-9B89-5051A07DB525}" type="datetimeFigureOut">
              <a:rPr lang="mn-MN" smtClean="0"/>
              <a:pPr/>
              <a:t>2019-09-16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A49A5-4AAB-4599-9F03-FAF192BB61BF}" type="slidenum">
              <a:rPr lang="mn-MN" smtClean="0"/>
              <a:pPr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30455500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8" y="1709739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mn-M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8" y="4589464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5BBEC-101A-4A9D-9B89-5051A07DB525}" type="datetimeFigureOut">
              <a:rPr lang="mn-MN" smtClean="0"/>
              <a:pPr/>
              <a:t>2019-09-16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A49A5-4AAB-4599-9F03-FAF192BB61BF}" type="slidenum">
              <a:rPr lang="mn-MN" smtClean="0"/>
              <a:pPr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32581217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mn-M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mn-M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mn-M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5BBEC-101A-4A9D-9B89-5051A07DB525}" type="datetimeFigureOut">
              <a:rPr lang="mn-MN" smtClean="0"/>
              <a:pPr/>
              <a:t>2019-09-16</a:t>
            </a:fld>
            <a:endParaRPr lang="mn-M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A49A5-4AAB-4599-9F03-FAF192BB61BF}" type="slidenum">
              <a:rPr lang="mn-MN" smtClean="0"/>
              <a:pPr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952869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6"/>
            <a:ext cx="8543925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mn-M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8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8" y="2505075"/>
            <a:ext cx="4190702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mn-M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mn-M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5BBEC-101A-4A9D-9B89-5051A07DB525}" type="datetimeFigureOut">
              <a:rPr lang="mn-MN" smtClean="0"/>
              <a:pPr/>
              <a:t>2019-09-16</a:t>
            </a:fld>
            <a:endParaRPr lang="mn-M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A49A5-4AAB-4599-9F03-FAF192BB61BF}" type="slidenum">
              <a:rPr lang="mn-MN" smtClean="0"/>
              <a:pPr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5431494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mn-M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5BBEC-101A-4A9D-9B89-5051A07DB525}" type="datetimeFigureOut">
              <a:rPr lang="mn-MN" smtClean="0"/>
              <a:pPr/>
              <a:t>2019-09-16</a:t>
            </a:fld>
            <a:endParaRPr lang="mn-M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A49A5-4AAB-4599-9F03-FAF192BB61BF}" type="slidenum">
              <a:rPr lang="mn-MN" smtClean="0"/>
              <a:pPr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1169589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5BBEC-101A-4A9D-9B89-5051A07DB525}" type="datetimeFigureOut">
              <a:rPr lang="mn-MN" smtClean="0"/>
              <a:pPr/>
              <a:t>2019-09-16</a:t>
            </a:fld>
            <a:endParaRPr lang="mn-M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A49A5-4AAB-4599-9F03-FAF192BB61BF}" type="slidenum">
              <a:rPr lang="mn-MN" smtClean="0"/>
              <a:pPr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5066210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mn-M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mn-M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5BBEC-101A-4A9D-9B89-5051A07DB525}" type="datetimeFigureOut">
              <a:rPr lang="mn-MN" smtClean="0"/>
              <a:pPr/>
              <a:t>2019-09-16</a:t>
            </a:fld>
            <a:endParaRPr lang="mn-M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A49A5-4AAB-4599-9F03-FAF192BB61BF}" type="slidenum">
              <a:rPr lang="mn-MN" smtClean="0"/>
              <a:pPr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1244119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mn-M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mn-M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5BBEC-101A-4A9D-9B89-5051A07DB525}" type="datetimeFigureOut">
              <a:rPr lang="mn-MN" smtClean="0"/>
              <a:pPr/>
              <a:t>2019-09-16</a:t>
            </a:fld>
            <a:endParaRPr lang="mn-M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A49A5-4AAB-4599-9F03-FAF192BB61BF}" type="slidenum">
              <a:rPr lang="mn-MN" smtClean="0"/>
              <a:pPr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3367688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mn-M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mn-M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5BBEC-101A-4A9D-9B89-5051A07DB525}" type="datetimeFigureOut">
              <a:rPr lang="mn-MN" smtClean="0"/>
              <a:pPr/>
              <a:t>2019-09-16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A49A5-4AAB-4599-9F03-FAF192BB61BF}" type="slidenum">
              <a:rPr lang="mn-MN" smtClean="0"/>
              <a:pPr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42601902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1" y="365125"/>
            <a:ext cx="2135981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mn-M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7" y="365125"/>
            <a:ext cx="6284119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mn-M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5BBEC-101A-4A9D-9B89-5051A07DB525}" type="datetimeFigureOut">
              <a:rPr lang="mn-MN" smtClean="0"/>
              <a:pPr/>
              <a:t>2019-09-16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A49A5-4AAB-4599-9F03-FAF192BB61BF}" type="slidenum">
              <a:rPr lang="mn-MN" smtClean="0"/>
              <a:pPr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3721270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mn-M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mn-M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65BBEC-101A-4A9D-9B89-5051A07DB525}" type="datetimeFigureOut">
              <a:rPr lang="mn-MN" smtClean="0"/>
              <a:pPr/>
              <a:t>2019-09-16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AA49A5-4AAB-4599-9F03-FAF192BB61BF}" type="slidenum">
              <a:rPr lang="mn-MN" smtClean="0"/>
              <a:pPr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70467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mn-M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87429" y="403226"/>
            <a:ext cx="2937172" cy="1095375"/>
          </a:xfrm>
        </p:spPr>
        <p:txBody>
          <a:bodyPr>
            <a:normAutofit/>
          </a:bodyPr>
          <a:lstStyle/>
          <a:p>
            <a:r>
              <a:rPr lang="mn-MN" sz="54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Хэллэг</a:t>
            </a:r>
            <a:endParaRPr lang="mn-MN" sz="54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37357" y="1809235"/>
            <a:ext cx="425873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sz="44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Дор хаяж хоёр</a:t>
            </a:r>
          </a:p>
        </p:txBody>
      </p:sp>
      <p:sp>
        <p:nvSpPr>
          <p:cNvPr id="8" name="Rectangle 7"/>
          <p:cNvSpPr/>
          <p:nvPr/>
        </p:nvSpPr>
        <p:spPr>
          <a:xfrm>
            <a:off x="768524" y="2977635"/>
            <a:ext cx="324197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sz="44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Аль ч хоёр</a:t>
            </a:r>
          </a:p>
        </p:txBody>
      </p:sp>
      <p:sp>
        <p:nvSpPr>
          <p:cNvPr id="9" name="Rectangle 8"/>
          <p:cNvSpPr/>
          <p:nvPr/>
        </p:nvSpPr>
        <p:spPr>
          <a:xfrm>
            <a:off x="834552" y="4095235"/>
            <a:ext cx="228658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sz="44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Яг хоёр</a:t>
            </a:r>
          </a:p>
        </p:txBody>
      </p:sp>
      <p:sp>
        <p:nvSpPr>
          <p:cNvPr id="10" name="Rectangle 9"/>
          <p:cNvSpPr/>
          <p:nvPr/>
        </p:nvSpPr>
        <p:spPr>
          <a:xfrm>
            <a:off x="2200644" y="5250935"/>
            <a:ext cx="660347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sz="44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Хамгийн цөөндөө хоёр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442467" y="1809235"/>
            <a:ext cx="312335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sz="44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Ядаж хоёр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528549" y="4120635"/>
            <a:ext cx="637745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sz="44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Хамгийн багадаа хоёр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374820" y="2926835"/>
            <a:ext cx="352994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sz="44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Дурын хоёр</a:t>
            </a:r>
          </a:p>
        </p:txBody>
      </p:sp>
      <p:sp>
        <p:nvSpPr>
          <p:cNvPr id="15" name="5-Point Star 14"/>
          <p:cNvSpPr/>
          <p:nvPr/>
        </p:nvSpPr>
        <p:spPr>
          <a:xfrm>
            <a:off x="405606" y="1968500"/>
            <a:ext cx="381794" cy="431800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6" name="5-Point Star 15"/>
          <p:cNvSpPr/>
          <p:nvPr/>
        </p:nvSpPr>
        <p:spPr>
          <a:xfrm>
            <a:off x="418306" y="3111500"/>
            <a:ext cx="381794" cy="431800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7" name="5-Point Star 16"/>
          <p:cNvSpPr/>
          <p:nvPr/>
        </p:nvSpPr>
        <p:spPr>
          <a:xfrm>
            <a:off x="431006" y="4241800"/>
            <a:ext cx="381794" cy="431800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8" name="5-Point Star 17"/>
          <p:cNvSpPr/>
          <p:nvPr/>
        </p:nvSpPr>
        <p:spPr>
          <a:xfrm>
            <a:off x="5091906" y="1968500"/>
            <a:ext cx="381794" cy="431800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9" name="5-Point Star 18"/>
          <p:cNvSpPr/>
          <p:nvPr/>
        </p:nvSpPr>
        <p:spPr>
          <a:xfrm>
            <a:off x="4876006" y="3136900"/>
            <a:ext cx="381794" cy="431800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0" name="5-Point Star 19"/>
          <p:cNvSpPr/>
          <p:nvPr/>
        </p:nvSpPr>
        <p:spPr>
          <a:xfrm>
            <a:off x="3174206" y="4267200"/>
            <a:ext cx="381794" cy="431800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1" name="5-Point Star 20"/>
          <p:cNvSpPr/>
          <p:nvPr/>
        </p:nvSpPr>
        <p:spPr>
          <a:xfrm>
            <a:off x="1739106" y="5372100"/>
            <a:ext cx="381794" cy="431800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0287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  <p:bldP spid="8" grpId="0" build="allAtOnce"/>
      <p:bldP spid="9" grpId="0" build="allAtOnce"/>
      <p:bldP spid="10" grpId="0" build="allAtOnce"/>
      <p:bldP spid="11" grpId="0" build="allAtOnce"/>
      <p:bldP spid="12" grpId="0" build="allAtOnce"/>
      <p:bldP spid="13" grpId="0" build="allAtOnce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sz="4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Жишээ бодлого</a:t>
            </a:r>
            <a:endParaRPr lang="mn-M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mn-MN" sz="4800" b="1" dirty="0">
                <a:solidFill>
                  <a:srgbClr val="ED7D31">
                    <a:lumMod val="50000"/>
                  </a:srgbClr>
                </a:solidFill>
              </a:rPr>
              <a:t>Дэвтэр дээр 1—ээс 9-ийн хооронд оршдог</a:t>
            </a:r>
            <a:r>
              <a:rPr lang="mn-MN" sz="4800" b="1" dirty="0">
                <a:solidFill>
                  <a:prstClr val="black"/>
                </a:solidFill>
              </a:rPr>
              <a:t>, </a:t>
            </a:r>
            <a:r>
              <a:rPr lang="mn-MN" sz="4800" b="1" dirty="0">
                <a:solidFill>
                  <a:srgbClr val="4472C4">
                    <a:lumMod val="75000"/>
                  </a:srgbClr>
                </a:solidFill>
              </a:rPr>
              <a:t>5-аас багагүй, сондгой тоо бичив.</a:t>
            </a:r>
            <a:r>
              <a:rPr lang="mn-MN" sz="4800" b="1" dirty="0">
                <a:solidFill>
                  <a:prstClr val="black"/>
                </a:solidFill>
              </a:rPr>
              <a:t> </a:t>
            </a:r>
            <a:r>
              <a:rPr lang="mn-MN" sz="4800" b="1" dirty="0">
                <a:solidFill>
                  <a:srgbClr val="ED7D31">
                    <a:lumMod val="75000"/>
                  </a:srgbClr>
                </a:solidFill>
              </a:rPr>
              <a:t>Тэр тооноос 4-ийг хасахад хариу нь 3-аас их тоо гарна. </a:t>
            </a:r>
          </a:p>
          <a:p>
            <a:pPr lvl="0">
              <a:buNone/>
            </a:pPr>
            <a:r>
              <a:rPr lang="mn-MN" sz="4800" b="1" dirty="0">
                <a:solidFill>
                  <a:srgbClr val="ED7D31">
                    <a:lumMod val="75000"/>
                  </a:srgbClr>
                </a:solidFill>
              </a:rPr>
              <a:t>       </a:t>
            </a:r>
            <a:r>
              <a:rPr lang="mn-MN" sz="4800" b="1" dirty="0">
                <a:solidFill>
                  <a:prstClr val="black"/>
                </a:solidFill>
              </a:rPr>
              <a:t>Тэгвэл тэр тоо хэд вэ?</a:t>
            </a:r>
          </a:p>
          <a:p>
            <a:endParaRPr lang="mn-MN" dirty="0"/>
          </a:p>
        </p:txBody>
      </p:sp>
    </p:spTree>
    <p:extLst>
      <p:ext uri="{BB962C8B-B14F-4D97-AF65-F5344CB8AC3E}">
        <p14:creationId xmlns:p14="http://schemas.microsoft.com/office/powerpoint/2010/main" val="1169605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628061" cy="828673"/>
          </a:xfrm>
        </p:spPr>
        <p:txBody>
          <a:bodyPr/>
          <a:lstStyle/>
          <a:p>
            <a:pPr algn="ctr"/>
            <a:r>
              <a:rPr lang="mn-MN" b="1" dirty="0" smtClean="0">
                <a:latin typeface="Arial" pitchFamily="34" charset="0"/>
                <a:cs typeface="Arial" pitchFamily="34" charset="0"/>
              </a:rPr>
              <a:t>Олонлог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https://clipartcrossword.com/wp-content/uploads/2019/07/cat-clipart-for-print-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73399" y="1423847"/>
            <a:ext cx="1841501" cy="1652860"/>
          </a:xfrm>
          <a:prstGeom prst="rect">
            <a:avLst/>
          </a:prstGeom>
          <a:noFill/>
        </p:spPr>
      </p:pic>
      <p:pic>
        <p:nvPicPr>
          <p:cNvPr id="1030" name="Picture 6" descr="https://im0-tub-ru.yandex.net/i?id=91db7f3f3f94ac32f7a230052af64fe9&amp;n=13"/>
          <p:cNvPicPr>
            <a:picLocks noChangeAspect="1" noChangeArrowheads="1"/>
          </p:cNvPicPr>
          <p:nvPr/>
        </p:nvPicPr>
        <p:blipFill>
          <a:blip r:embed="rId3" cstate="print"/>
          <a:srcRect t="8301" b="10765"/>
          <a:stretch>
            <a:fillRect/>
          </a:stretch>
        </p:blipFill>
        <p:spPr bwMode="auto">
          <a:xfrm>
            <a:off x="473075" y="1333500"/>
            <a:ext cx="2447925" cy="1981200"/>
          </a:xfrm>
          <a:prstGeom prst="rect">
            <a:avLst/>
          </a:prstGeom>
          <a:noFill/>
        </p:spPr>
      </p:pic>
      <p:pic>
        <p:nvPicPr>
          <p:cNvPr id="1032" name="Picture 8" descr="https://cdn.pixabay.com/photo/2016/04/01/09/25/amphibian-1299353_128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3350" y="1651000"/>
            <a:ext cx="2242349" cy="1517041"/>
          </a:xfrm>
          <a:prstGeom prst="rect">
            <a:avLst/>
          </a:prstGeom>
          <a:noFill/>
        </p:spPr>
      </p:pic>
      <p:pic>
        <p:nvPicPr>
          <p:cNvPr id="1034" name="Picture 10" descr="https://im0-tub-ru.yandex.net/i?id=3c529b729bce15b64207ac60f917579b&amp;n=13"/>
          <p:cNvPicPr>
            <a:picLocks noChangeAspect="1" noChangeArrowheads="1"/>
          </p:cNvPicPr>
          <p:nvPr/>
        </p:nvPicPr>
        <p:blipFill>
          <a:blip r:embed="rId5" cstate="print"/>
          <a:srcRect t="23958" b="25347"/>
          <a:stretch>
            <a:fillRect/>
          </a:stretch>
        </p:blipFill>
        <p:spPr bwMode="auto">
          <a:xfrm>
            <a:off x="1044575" y="3416300"/>
            <a:ext cx="2854325" cy="1354123"/>
          </a:xfrm>
          <a:prstGeom prst="rect">
            <a:avLst/>
          </a:prstGeom>
          <a:noFill/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027162" y="3190876"/>
            <a:ext cx="2602689" cy="1571624"/>
          </a:xfrm>
          <a:prstGeom prst="rect">
            <a:avLst/>
          </a:prstGeom>
        </p:spPr>
      </p:pic>
      <p:pic>
        <p:nvPicPr>
          <p:cNvPr id="1038" name="Picture 14" descr="https://i.pinimg.com/736x/00/15/c3/0015c35e7e90a55bc6396e58f6449075--goat-cheese-fram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467599" y="1289311"/>
            <a:ext cx="2044701" cy="1763807"/>
          </a:xfrm>
          <a:prstGeom prst="rect">
            <a:avLst/>
          </a:prstGeom>
          <a:noFill/>
        </p:spPr>
      </p:pic>
      <p:pic>
        <p:nvPicPr>
          <p:cNvPr id="1042" name="Picture 18" descr="https://mirzhivotnye.ru/wp-content/uploads/2018/08/Nemetskaya-ovcharka-31-768x768.jpg"/>
          <p:cNvPicPr>
            <a:picLocks noChangeAspect="1" noChangeArrowheads="1"/>
          </p:cNvPicPr>
          <p:nvPr/>
        </p:nvPicPr>
        <p:blipFill>
          <a:blip r:embed="rId8" cstate="print"/>
          <a:srcRect t="16972" b="9633"/>
          <a:stretch>
            <a:fillRect/>
          </a:stretch>
        </p:blipFill>
        <p:spPr bwMode="auto">
          <a:xfrm>
            <a:off x="7014157" y="3454216"/>
            <a:ext cx="2768600" cy="2032000"/>
          </a:xfrm>
          <a:prstGeom prst="rect">
            <a:avLst/>
          </a:prstGeom>
          <a:noFill/>
        </p:spPr>
      </p:pic>
      <p:pic>
        <p:nvPicPr>
          <p:cNvPr id="1044" name="Picture 20" descr="https://www.stihi.ru/pics/2019/04/08/719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3999" y="4470216"/>
            <a:ext cx="2695174" cy="2387784"/>
          </a:xfrm>
          <a:prstGeom prst="rect">
            <a:avLst/>
          </a:prstGeom>
          <a:noFill/>
        </p:spPr>
      </p:pic>
      <p:pic>
        <p:nvPicPr>
          <p:cNvPr id="1048" name="Picture 24" descr="http://ttii.ru/media/ucontent/2000/2017-06/593402b03a198.jpg"/>
          <p:cNvPicPr>
            <a:picLocks noChangeAspect="1" noChangeArrowheads="1"/>
          </p:cNvPicPr>
          <p:nvPr/>
        </p:nvPicPr>
        <p:blipFill>
          <a:blip r:embed="rId10" cstate="print"/>
          <a:srcRect l="12500" t="6566" r="12685" b="6566"/>
          <a:stretch>
            <a:fillRect/>
          </a:stretch>
        </p:blipFill>
        <p:spPr bwMode="auto">
          <a:xfrm>
            <a:off x="4191856" y="4785335"/>
            <a:ext cx="2273300" cy="19356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8300" y="365127"/>
            <a:ext cx="9182100" cy="1235074"/>
          </a:xfrm>
        </p:spPr>
        <p:txBody>
          <a:bodyPr>
            <a:noAutofit/>
          </a:bodyPr>
          <a:lstStyle/>
          <a:p>
            <a:pPr algn="ctr"/>
            <a:r>
              <a:rPr lang="mn-MN" sz="40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Амьтны олонлогийг хуурай газар болон усны амьтнаар нь ангилбал:</a:t>
            </a:r>
            <a:endParaRPr lang="mn-MN" sz="4000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8" y="1681163"/>
            <a:ext cx="4092872" cy="528637"/>
          </a:xfrm>
        </p:spPr>
        <p:txBody>
          <a:bodyPr>
            <a:noAutofit/>
          </a:bodyPr>
          <a:lstStyle/>
          <a:p>
            <a:r>
              <a:rPr lang="mn-MN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Хуурай газрын амьтан: А</a:t>
            </a:r>
            <a:endParaRPr lang="mn-MN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6928" y="2365375"/>
            <a:ext cx="2530772" cy="3684588"/>
          </a:xfrm>
        </p:spPr>
        <p:txBody>
          <a:bodyPr/>
          <a:lstStyle/>
          <a:p>
            <a:r>
              <a:rPr lang="mn-MN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Муур </a:t>
            </a:r>
          </a:p>
          <a:p>
            <a:r>
              <a:rPr lang="mn-MN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Арслан</a:t>
            </a:r>
          </a:p>
          <a:p>
            <a:r>
              <a:rPr lang="mn-MN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Яст мэлхий</a:t>
            </a:r>
          </a:p>
          <a:p>
            <a:r>
              <a:rPr lang="mn-MN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Хонь </a:t>
            </a:r>
          </a:p>
          <a:p>
            <a:r>
              <a:rPr lang="mn-MN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Нохой</a:t>
            </a:r>
          </a:p>
          <a:p>
            <a:r>
              <a:rPr lang="mn-MN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Усны үхэр</a:t>
            </a:r>
            <a:endParaRPr lang="mn-MN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7617" y="1731963"/>
            <a:ext cx="3114184" cy="503237"/>
          </a:xfrm>
        </p:spPr>
        <p:txBody>
          <a:bodyPr>
            <a:noAutofit/>
          </a:bodyPr>
          <a:lstStyle/>
          <a:p>
            <a:r>
              <a:rPr lang="mn-MN" u="sng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Усны амьтан: </a:t>
            </a:r>
            <a:r>
              <a:rPr lang="en-US" u="sng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B</a:t>
            </a:r>
            <a:endParaRPr lang="mn-MN" u="sng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7617" y="2505075"/>
            <a:ext cx="3418983" cy="3133725"/>
          </a:xfrm>
        </p:spPr>
        <p:txBody>
          <a:bodyPr>
            <a:noAutofit/>
          </a:bodyPr>
          <a:lstStyle/>
          <a:p>
            <a:r>
              <a:rPr lang="mn-MN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Яст мэлхий</a:t>
            </a:r>
          </a:p>
          <a:p>
            <a:r>
              <a:rPr lang="mn-MN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Халим</a:t>
            </a:r>
          </a:p>
          <a:p>
            <a:r>
              <a:rPr lang="mn-MN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Загас</a:t>
            </a:r>
          </a:p>
          <a:p>
            <a:r>
              <a:rPr lang="mn-MN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Усны үхэр</a:t>
            </a:r>
          </a:p>
          <a:p>
            <a:r>
              <a:rPr lang="mn-MN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Матар</a:t>
            </a:r>
            <a:endParaRPr lang="mn-MN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3"/>
          <p:cNvSpPr txBox="1">
            <a:spLocks/>
          </p:cNvSpPr>
          <p:nvPr/>
        </p:nvSpPr>
        <p:spPr>
          <a:xfrm>
            <a:off x="3831928" y="3330575"/>
            <a:ext cx="2530772" cy="15843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mn-MN" sz="28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6725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4" grpId="0" build="allAtOnce"/>
      <p:bldP spid="5" grpId="0" build="allAtOnce"/>
      <p:bldP spid="6" grpId="0" build="allAtOnce"/>
      <p:bldP spid="7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02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38005" y="2313504"/>
            <a:ext cx="4821755" cy="3314700"/>
          </a:xfrm>
          <a:prstGeom prst="rect">
            <a:avLst/>
          </a:prstGeom>
        </p:spPr>
      </p:pic>
      <p:pic>
        <p:nvPicPr>
          <p:cNvPr id="16" name="Picture 15" descr="02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38599" y="2403793"/>
            <a:ext cx="4654639" cy="3134122"/>
          </a:xfrm>
          <a:prstGeom prst="rect">
            <a:avLst/>
          </a:prstGeom>
        </p:spPr>
      </p:pic>
      <p:sp>
        <p:nvSpPr>
          <p:cNvPr id="17" name="Title 1"/>
          <p:cNvSpPr txBox="1">
            <a:spLocks/>
          </p:cNvSpPr>
          <p:nvPr/>
        </p:nvSpPr>
        <p:spPr>
          <a:xfrm>
            <a:off x="5334000" y="1447800"/>
            <a:ext cx="35052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mn-MN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В олонлог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18" name="Picture 17" descr="03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89612" y="2744417"/>
            <a:ext cx="1570148" cy="2496081"/>
          </a:xfrm>
          <a:prstGeom prst="rect">
            <a:avLst/>
          </a:prstGeom>
        </p:spPr>
      </p:pic>
      <p:sp>
        <p:nvSpPr>
          <p:cNvPr id="19" name="Title 1"/>
          <p:cNvSpPr txBox="1">
            <a:spLocks/>
          </p:cNvSpPr>
          <p:nvPr/>
        </p:nvSpPr>
        <p:spPr>
          <a:xfrm>
            <a:off x="1372678" y="1489392"/>
            <a:ext cx="35052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mn-MN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А олонлог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12529" y="444499"/>
            <a:ext cx="7839371" cy="83820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mn-MN" sz="6000" b="1" i="0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Олонлогийн огтлолцол</a:t>
            </a:r>
            <a:endParaRPr kumimoji="0" lang="mn-MN" sz="6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8" name="Content Placeholder 5"/>
          <p:cNvSpPr txBox="1">
            <a:spLocks/>
          </p:cNvSpPr>
          <p:nvPr/>
        </p:nvSpPr>
        <p:spPr>
          <a:xfrm>
            <a:off x="695460" y="5808058"/>
            <a:ext cx="8551572" cy="427645"/>
          </a:xfrm>
          <a:prstGeom prst="rect">
            <a:avLst/>
          </a:prstGeom>
        </p:spPr>
        <p:txBody>
          <a:bodyPr>
            <a:normAutofit fontScale="85000" lnSpcReduction="20000"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AꓵB= {</a:t>
            </a:r>
            <a:r>
              <a:rPr lang="mn-MN" sz="36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Яст мэлхий, Матар, Усны үхэр,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}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mn-MN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073498" y="2987899"/>
            <a:ext cx="2215167" cy="2378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mn-MN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Муур 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mn-MN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Арслан</a:t>
            </a:r>
            <a:endParaRPr lang="mn-MN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mn-MN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Хонь 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mn-MN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Нохой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mn-MN" sz="1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24790" y="3207134"/>
            <a:ext cx="1598846" cy="154139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910774" y="2987899"/>
            <a:ext cx="2415853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pPr algn="ctr"/>
            <a:r>
              <a:rPr lang="ru-RU" sz="3200" b="1" dirty="0" smtClean="0"/>
              <a:t>Халим</a:t>
            </a:r>
            <a:endParaRPr lang="ru-RU" sz="3200" b="1" dirty="0"/>
          </a:p>
          <a:p>
            <a:pPr algn="ctr"/>
            <a:r>
              <a:rPr lang="ru-RU" sz="3200" b="1" dirty="0" smtClean="0"/>
              <a:t>Загас</a:t>
            </a:r>
            <a:endParaRPr lang="ru-RU" sz="3200" b="1" dirty="0"/>
          </a:p>
          <a:p>
            <a:endParaRPr lang="ru-RU" dirty="0"/>
          </a:p>
        </p:txBody>
      </p:sp>
    </p:spTree>
  </p:cSld>
  <p:clrMapOvr>
    <a:masterClrMapping/>
  </p:clrMapOvr>
  <p:transition spd="med" advTm="23000">
    <p:sndAc>
      <p:stSnd>
        <p:snd r:embed="rId2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allAtOnce"/>
      <p:bldP spid="19" grpId="0" build="allAtOnce"/>
      <p:bldP spid="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5728" y="1579563"/>
            <a:ext cx="2568872" cy="823912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 </a:t>
            </a:r>
            <a:r>
              <a:rPr lang="mn-MN" sz="3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олонлог</a:t>
            </a:r>
            <a:endParaRPr lang="mn-MN" sz="36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92713" y="1866899"/>
            <a:ext cx="2732087" cy="561975"/>
          </a:xfrm>
        </p:spPr>
        <p:txBody>
          <a:bodyPr>
            <a:normAutofit lnSpcReduction="10000"/>
          </a:bodyPr>
          <a:lstStyle/>
          <a:p>
            <a:r>
              <a:rPr lang="mn-MN" sz="36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В олонлог</a:t>
            </a:r>
            <a:endParaRPr lang="mn-MN" sz="3600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3639" y="5267324"/>
            <a:ext cx="8762613" cy="9429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AꓴB</a:t>
            </a:r>
            <a:r>
              <a:rPr lang="en-US" sz="16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=</a:t>
            </a:r>
            <a:r>
              <a:rPr lang="en-US" sz="1600" b="1" dirty="0" smtClean="0">
                <a:latin typeface="Arial" pitchFamily="34" charset="0"/>
                <a:cs typeface="Arial" pitchFamily="34" charset="0"/>
              </a:rPr>
              <a:t>{</a:t>
            </a:r>
            <a:r>
              <a:rPr lang="mn-MN" sz="1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Муур, Арслан,Хонь ,Нохой,</a:t>
            </a:r>
            <a:r>
              <a:rPr lang="ru-RU" sz="1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Яст мэлхий, Матар, Усны </a:t>
            </a:r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үхэр</a:t>
            </a:r>
            <a:r>
              <a:rPr lang="mn-MN" sz="1600" b="1" dirty="0" smtClean="0">
                <a:latin typeface="Arial" pitchFamily="34" charset="0"/>
                <a:cs typeface="Arial" pitchFamily="34" charset="0"/>
              </a:rPr>
              <a:t>,Халим, Загас</a:t>
            </a:r>
            <a:r>
              <a:rPr lang="en-US" sz="1600" b="1" dirty="0" smtClean="0">
                <a:latin typeface="Arial" pitchFamily="34" charset="0"/>
                <a:cs typeface="Arial" pitchFamily="34" charset="0"/>
              </a:rPr>
              <a:t>} </a:t>
            </a:r>
            <a:endParaRPr lang="mn-MN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mn-MN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Олонлогийн нэгдэл</a:t>
            </a:r>
            <a:endParaRPr lang="en-US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10" descr="02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22832" y="2640736"/>
            <a:ext cx="5142362" cy="2626588"/>
          </a:xfrm>
          <a:prstGeom prst="rect">
            <a:avLst/>
          </a:prstGeom>
        </p:spPr>
      </p:pic>
      <p:pic>
        <p:nvPicPr>
          <p:cNvPr id="12" name="Picture 11" descr="02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66693" y="2666135"/>
            <a:ext cx="4378817" cy="260118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22832" y="3331521"/>
            <a:ext cx="6601968" cy="905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799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5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05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71969" y="1495160"/>
            <a:ext cx="7484364" cy="4234586"/>
          </a:xfrm>
          <a:prstGeom prst="rect">
            <a:avLst/>
          </a:prstGeom>
        </p:spPr>
      </p:pic>
      <p:pic>
        <p:nvPicPr>
          <p:cNvPr id="9" name="Picture 8" descr="06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46097" y="2356598"/>
            <a:ext cx="3894430" cy="2568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106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mn-MN" sz="8800" b="1" dirty="0" smtClean="0">
                <a:solidFill>
                  <a:schemeClr val="accent1">
                    <a:lumMod val="50000"/>
                  </a:schemeClr>
                </a:solidFill>
                <a:latin typeface="MAK Andantino script" panose="02000400000000000000" pitchFamily="2" charset="0"/>
              </a:rPr>
              <a:t>Гэрийн даалгавар</a:t>
            </a:r>
            <a:endParaRPr lang="mn-MN" sz="8800" b="1" dirty="0">
              <a:solidFill>
                <a:schemeClr val="accent1">
                  <a:lumMod val="50000"/>
                </a:schemeClr>
              </a:solidFill>
              <a:latin typeface="MAK Andantino script" panose="020004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4400" dirty="0"/>
              <a:t>Сурах </a:t>
            </a:r>
            <a:r>
              <a:rPr lang="ru-RU" sz="4400" dirty="0" smtClean="0"/>
              <a:t>бичг</a:t>
            </a:r>
            <a:r>
              <a:rPr lang="mn-MN" sz="4400" dirty="0" smtClean="0"/>
              <a:t>ийн.</a:t>
            </a:r>
            <a:r>
              <a:rPr lang="ru-RU" sz="4400" dirty="0" smtClean="0"/>
              <a:t> </a:t>
            </a:r>
            <a:r>
              <a:rPr lang="mn-MN" sz="4400" dirty="0" smtClean="0"/>
              <a:t>Х</a:t>
            </a:r>
            <a:r>
              <a:rPr lang="ru-RU" sz="4400" dirty="0" smtClean="0"/>
              <a:t>уудас </a:t>
            </a:r>
            <a:r>
              <a:rPr lang="ru-RU" sz="4400" dirty="0"/>
              <a:t>18  №56-61</a:t>
            </a:r>
            <a:endParaRPr lang="mn-MN" sz="4400" dirty="0"/>
          </a:p>
        </p:txBody>
      </p:sp>
    </p:spTree>
    <p:extLst>
      <p:ext uri="{BB962C8B-B14F-4D97-AF65-F5344CB8AC3E}">
        <p14:creationId xmlns:p14="http://schemas.microsoft.com/office/powerpoint/2010/main" val="2566909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encrypted-tbn0.gstatic.com/images?q=tbn:ANd9GcQlTtvNYIORw_KJHeXOzSO9NNb5feXQZ0-IHWGlGpuUog7ipT5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2322" y="307730"/>
            <a:ext cx="6501161" cy="61375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00406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3241674"/>
          </a:xfrm>
        </p:spPr>
        <p:txBody>
          <a:bodyPr>
            <a:normAutofit/>
          </a:bodyPr>
          <a:lstStyle/>
          <a:p>
            <a:r>
              <a:rPr lang="mn-MN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Шар сагсанд 5 харандаа үлдсэн бөгөөд өнгө мэдэгдэхгүй бол цэгүүдийн оронд дээрх үгнүүдээс ямар үг нөхөж бичих хэрэгтэй вэ.</a:t>
            </a:r>
            <a:endParaRPr lang="mn-MN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3924300"/>
            <a:ext cx="9677400" cy="21971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mn-MN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А</a:t>
            </a:r>
            <a:r>
              <a:rPr lang="en-US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)  </a:t>
            </a:r>
            <a:r>
              <a:rPr lang="mn-MN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Улаан өнгөтэй харандаа ...................2 байна.</a:t>
            </a:r>
          </a:p>
          <a:p>
            <a:pPr marL="0" indent="0">
              <a:buNone/>
            </a:pPr>
            <a:r>
              <a:rPr lang="mn-MN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Б</a:t>
            </a:r>
            <a:r>
              <a:rPr lang="en-US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)  </a:t>
            </a:r>
            <a:r>
              <a:rPr lang="mn-MN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Ногоон өнгөтэй харандаа ....................9 байна.</a:t>
            </a:r>
          </a:p>
          <a:p>
            <a:pPr marL="0" indent="0">
              <a:buNone/>
            </a:pPr>
            <a:r>
              <a:rPr lang="mn-MN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В</a:t>
            </a:r>
            <a:r>
              <a:rPr lang="en-US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)</a:t>
            </a:r>
            <a:r>
              <a:rPr lang="mn-MN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 Хөх өнгөтэй харандаа хамгийн олондоо ..... байна.</a:t>
            </a:r>
          </a:p>
          <a:p>
            <a:pPr marL="0" indent="0">
              <a:buNone/>
            </a:pPr>
            <a:r>
              <a:rPr lang="mn-MN" b="1" dirty="0" smtClean="0">
                <a:latin typeface="Arial" pitchFamily="34" charset="0"/>
                <a:cs typeface="Arial" pitchFamily="34" charset="0"/>
              </a:rPr>
              <a:t>Г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) </a:t>
            </a:r>
            <a:r>
              <a:rPr lang="en-US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mn-MN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У</a:t>
            </a:r>
            <a:r>
              <a:rPr lang="mn-MN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лаан </a:t>
            </a:r>
            <a:r>
              <a:rPr lang="mn-MN" b="1" dirty="0" smtClean="0">
                <a:latin typeface="Arial" pitchFamily="34" charset="0"/>
                <a:cs typeface="Arial" pitchFamily="34" charset="0"/>
              </a:rPr>
              <a:t>ба </a:t>
            </a:r>
            <a:r>
              <a:rPr lang="mn-MN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хөх</a:t>
            </a:r>
            <a:r>
              <a:rPr lang="mn-MN" b="1" dirty="0" smtClean="0">
                <a:latin typeface="Arial" pitchFamily="34" charset="0"/>
                <a:cs typeface="Arial" pitchFamily="34" charset="0"/>
              </a:rPr>
              <a:t> өнгөтэй харандаа .................10 бай</a:t>
            </a:r>
            <a:r>
              <a:rPr lang="mn-MN" dirty="0" smtClean="0"/>
              <a:t>на.</a:t>
            </a:r>
            <a:endParaRPr lang="mn-MN" dirty="0"/>
          </a:p>
        </p:txBody>
      </p:sp>
    </p:spTree>
    <p:extLst>
      <p:ext uri="{BB962C8B-B14F-4D97-AF65-F5344CB8AC3E}">
        <p14:creationId xmlns:p14="http://schemas.microsoft.com/office/powerpoint/2010/main" val="3309396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Зөв хариулт</a:t>
            </a:r>
            <a:endParaRPr lang="mn-MN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mn-MN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А)  </a:t>
            </a:r>
            <a:r>
              <a:rPr lang="mn-MN" b="1" dirty="0" smtClean="0">
                <a:latin typeface="Arial" pitchFamily="34" charset="0"/>
                <a:cs typeface="Arial" pitchFamily="34" charset="0"/>
              </a:rPr>
              <a:t>Улаан өнгөтэй харандаа </a:t>
            </a:r>
            <a:r>
              <a:rPr lang="mn-MN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ядаж 2 </a:t>
            </a:r>
            <a:r>
              <a:rPr lang="mn-MN" b="1" dirty="0" smtClean="0">
                <a:latin typeface="Arial" pitchFamily="34" charset="0"/>
                <a:cs typeface="Arial" pitchFamily="34" charset="0"/>
              </a:rPr>
              <a:t>байна.</a:t>
            </a:r>
          </a:p>
          <a:p>
            <a:r>
              <a:rPr lang="mn-MN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Б)  </a:t>
            </a:r>
            <a:r>
              <a:rPr lang="mn-MN" b="1" dirty="0" smtClean="0">
                <a:latin typeface="Arial" pitchFamily="34" charset="0"/>
                <a:cs typeface="Arial" pitchFamily="34" charset="0"/>
              </a:rPr>
              <a:t>Ногоон өнгөтэй харандаа </a:t>
            </a:r>
            <a:r>
              <a:rPr lang="mn-MN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хамгийн олондоо 9 </a:t>
            </a:r>
            <a:r>
              <a:rPr lang="mn-MN" b="1" dirty="0" smtClean="0">
                <a:latin typeface="Arial" pitchFamily="34" charset="0"/>
                <a:cs typeface="Arial" pitchFamily="34" charset="0"/>
              </a:rPr>
              <a:t>байна.</a:t>
            </a:r>
            <a:r>
              <a:rPr lang="mn-MN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Учир нь хайрцагт 5 ногоон харандаа байж болно.</a:t>
            </a:r>
          </a:p>
          <a:p>
            <a:r>
              <a:rPr lang="mn-MN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В)  </a:t>
            </a:r>
            <a:r>
              <a:rPr lang="mn-MN" b="1" dirty="0" smtClean="0">
                <a:latin typeface="Arial" pitchFamily="34" charset="0"/>
                <a:cs typeface="Arial" pitchFamily="34" charset="0"/>
              </a:rPr>
              <a:t>Хөх өнгөтэй харандаа хамгийн олондоо </a:t>
            </a:r>
            <a:r>
              <a:rPr lang="mn-MN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8</a:t>
            </a:r>
            <a:r>
              <a:rPr lang="mn-MN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mn-MN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байна.Учир нь хайрцагт байгаа 5 харандаа 5</a:t>
            </a:r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mn-MN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улаа хөх өнгөтэй байхыг үгүйсгэхгүй</a:t>
            </a:r>
            <a:r>
              <a:rPr lang="mn-MN" b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mn-MN" b="1" dirty="0" smtClean="0">
                <a:latin typeface="Arial" pitchFamily="34" charset="0"/>
                <a:cs typeface="Arial" pitchFamily="34" charset="0"/>
              </a:rPr>
              <a:t>Г)  Улаан ба хөх өнгөтэй харандаа </a:t>
            </a:r>
            <a:r>
              <a:rPr lang="mn-MN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хамгийн олондоо 10 </a:t>
            </a:r>
            <a:r>
              <a:rPr lang="mn-MN" b="1" dirty="0" smtClean="0">
                <a:latin typeface="Arial" pitchFamily="34" charset="0"/>
                <a:cs typeface="Arial" pitchFamily="34" charset="0"/>
              </a:rPr>
              <a:t>байна. </a:t>
            </a:r>
            <a:r>
              <a:rPr lang="mn-MN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Учир нь хайрцагт байгаа 5 харандаа бүгд улаан эсвэл бүгд хөх өнгөтэй эсвэл улаан, хөх өнгө холилдсон байж болно.</a:t>
            </a:r>
          </a:p>
          <a:p>
            <a:endParaRPr lang="mn-MN" dirty="0"/>
          </a:p>
        </p:txBody>
      </p:sp>
    </p:spTree>
    <p:extLst>
      <p:ext uri="{BB962C8B-B14F-4D97-AF65-F5344CB8AC3E}">
        <p14:creationId xmlns:p14="http://schemas.microsoft.com/office/powerpoint/2010/main" val="1017064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Бодлого</a:t>
            </a:r>
            <a:br>
              <a:rPr lang="mn-MN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endParaRPr lang="mn-MN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1498600"/>
            <a:ext cx="8932862" cy="46783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mn-MN" sz="4000" b="1" dirty="0" smtClean="0">
                <a:latin typeface="Arial" pitchFamily="34" charset="0"/>
                <a:cs typeface="Arial" pitchFamily="34" charset="0"/>
              </a:rPr>
              <a:t>Бат цүнхнээсээ 3 харандаа гаргаж ирэхэд ядаж 1 нь улаан, 4 харандаа гаргахад дор хаяж нэг нь ногоон, 5 харандаа гаргаж ирэхэд яг 3 нь улаан өнгөтэй байв. Батын цүнхэнд хэдэн улаан, хэдэн ногоон харандаа байсан вэ.</a:t>
            </a:r>
          </a:p>
          <a:p>
            <a:pPr marL="0" indent="0">
              <a:buNone/>
            </a:pPr>
            <a:endParaRPr lang="mn-MN" dirty="0"/>
          </a:p>
        </p:txBody>
      </p:sp>
    </p:spTree>
    <p:extLst>
      <p:ext uri="{BB962C8B-B14F-4D97-AF65-F5344CB8AC3E}">
        <p14:creationId xmlns:p14="http://schemas.microsoft.com/office/powerpoint/2010/main" val="1840081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</TotalTime>
  <Words>337</Words>
  <Application>Microsoft Office PowerPoint</Application>
  <PresentationFormat>A4 Paper (210x297 mm)</PresentationFormat>
  <Paragraphs>55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MAK Andantino script</vt:lpstr>
      <vt:lpstr>Office Theme</vt:lpstr>
      <vt:lpstr>Хэллэг</vt:lpstr>
      <vt:lpstr>Жишээ бодлого</vt:lpstr>
      <vt:lpstr>Олонлог</vt:lpstr>
      <vt:lpstr>Амьтны олонлогийг хуурай газар болон усны амьтнаар нь ангилбал:</vt:lpstr>
      <vt:lpstr>PowerPoint Presentation</vt:lpstr>
      <vt:lpstr>Олонлогийн нэгдэл</vt:lpstr>
      <vt:lpstr>PowerPoint Presentation</vt:lpstr>
      <vt:lpstr>Гэрийн даалгавар</vt:lpstr>
      <vt:lpstr>PowerPoint Presentation</vt:lpstr>
      <vt:lpstr>Шар сагсанд 5 харандаа үлдсэн бөгөөд өнгө мэдэгдэхгүй бол цэгүүдийн оронд дээрх үгнүүдээс ямар үг нөхөж бичих хэрэгтэй вэ.</vt:lpstr>
      <vt:lpstr>Зөв хариулт</vt:lpstr>
      <vt:lpstr>Бодлого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Олонлог</dc:title>
  <dc:creator>elmento</dc:creator>
  <cp:lastModifiedBy>elmento</cp:lastModifiedBy>
  <cp:revision>31</cp:revision>
  <dcterms:created xsi:type="dcterms:W3CDTF">2019-09-15T06:19:16Z</dcterms:created>
  <dcterms:modified xsi:type="dcterms:W3CDTF">2019-09-16T04:19:34Z</dcterms:modified>
</cp:coreProperties>
</file>