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302" r:id="rId3"/>
    <p:sldId id="304" r:id="rId4"/>
    <p:sldId id="260" r:id="rId5"/>
    <p:sldId id="261" r:id="rId6"/>
    <p:sldId id="263" r:id="rId7"/>
    <p:sldId id="265" r:id="rId8"/>
    <p:sldId id="266" r:id="rId9"/>
    <p:sldId id="267" r:id="rId10"/>
    <p:sldId id="256" r:id="rId11"/>
    <p:sldId id="295" r:id="rId12"/>
    <p:sldId id="257" r:id="rId13"/>
    <p:sldId id="258" r:id="rId14"/>
    <p:sldId id="269" r:id="rId15"/>
    <p:sldId id="270" r:id="rId16"/>
    <p:sldId id="259" r:id="rId17"/>
    <p:sldId id="262" r:id="rId18"/>
    <p:sldId id="271" r:id="rId19"/>
    <p:sldId id="283" r:id="rId20"/>
    <p:sldId id="298" r:id="rId21"/>
    <p:sldId id="300" r:id="rId22"/>
    <p:sldId id="273" r:id="rId23"/>
    <p:sldId id="274" r:id="rId24"/>
    <p:sldId id="272" r:id="rId25"/>
    <p:sldId id="289" r:id="rId26"/>
    <p:sldId id="290" r:id="rId27"/>
    <p:sldId id="291" r:id="rId28"/>
    <p:sldId id="275" r:id="rId29"/>
    <p:sldId id="281" r:id="rId30"/>
    <p:sldId id="306" r:id="rId31"/>
    <p:sldId id="276" r:id="rId32"/>
    <p:sldId id="297" r:id="rId33"/>
    <p:sldId id="284" r:id="rId34"/>
    <p:sldId id="282" r:id="rId35"/>
    <p:sldId id="285" r:id="rId36"/>
    <p:sldId id="286" r:id="rId37"/>
    <p:sldId id="287" r:id="rId38"/>
    <p:sldId id="292" r:id="rId39"/>
    <p:sldId id="293" r:id="rId40"/>
    <p:sldId id="294" r:id="rId41"/>
    <p:sldId id="279" r:id="rId42"/>
    <p:sldId id="278" r:id="rId43"/>
    <p:sldId id="280" r:id="rId44"/>
    <p:sldId id="296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A161C9-6F99-4856-B605-225450CE6B1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C06BF6-21A3-4A2E-80E8-BE9EF45CCEBA}">
      <dgm:prSet phldrT="[Text]"/>
      <dgm:spPr/>
      <dgm:t>
        <a:bodyPr/>
        <a:lstStyle/>
        <a:p>
          <a:r>
            <a:rPr lang="mn-MN" dirty="0" smtClean="0"/>
            <a:t>Тэнцүү өнцөгт</a:t>
          </a:r>
          <a:endParaRPr lang="en-US" dirty="0"/>
        </a:p>
      </dgm:t>
    </dgm:pt>
    <dgm:pt modelId="{ACEBA24E-C0AA-4D14-93A9-7E5D1093F09B}" type="parTrans" cxnId="{AA5CA46C-00F7-43EB-9734-48E60BA36023}">
      <dgm:prSet/>
      <dgm:spPr/>
      <dgm:t>
        <a:bodyPr/>
        <a:lstStyle/>
        <a:p>
          <a:endParaRPr lang="en-US"/>
        </a:p>
      </dgm:t>
    </dgm:pt>
    <dgm:pt modelId="{94C650A0-514D-4BBC-9163-0AD04963DB8B}" type="sibTrans" cxnId="{AA5CA46C-00F7-43EB-9734-48E60BA36023}">
      <dgm:prSet/>
      <dgm:spPr/>
      <dgm:t>
        <a:bodyPr/>
        <a:lstStyle/>
        <a:p>
          <a:endParaRPr lang="en-US"/>
        </a:p>
      </dgm:t>
    </dgm:pt>
    <dgm:pt modelId="{A234C400-0ADD-4C87-B056-35B203F5D1C8}">
      <dgm:prSet phldrT="[Text]"/>
      <dgm:spPr/>
      <dgm:t>
        <a:bodyPr/>
        <a:lstStyle/>
        <a:p>
          <a:r>
            <a:rPr lang="mn-MN" dirty="0" smtClean="0"/>
            <a:t>Экватороос холдох тутам нэг голдож дээрх  зэргэдүүдийн хоорондох зай ихсэнэ.</a:t>
          </a:r>
          <a:endParaRPr lang="en-US" dirty="0"/>
        </a:p>
      </dgm:t>
    </dgm:pt>
    <dgm:pt modelId="{81E950F4-A24F-4FC4-8109-C87A6ED26CF9}" type="parTrans" cxnId="{C4F22497-C68E-4DAA-9489-F6A59013AD5B}">
      <dgm:prSet/>
      <dgm:spPr/>
      <dgm:t>
        <a:bodyPr/>
        <a:lstStyle/>
        <a:p>
          <a:endParaRPr lang="en-US"/>
        </a:p>
      </dgm:t>
    </dgm:pt>
    <dgm:pt modelId="{A00F63BA-EC3F-45DE-B6EE-44C3B19F7B5D}" type="sibTrans" cxnId="{C4F22497-C68E-4DAA-9489-F6A59013AD5B}">
      <dgm:prSet/>
      <dgm:spPr/>
      <dgm:t>
        <a:bodyPr/>
        <a:lstStyle/>
        <a:p>
          <a:endParaRPr lang="en-US"/>
        </a:p>
      </dgm:t>
    </dgm:pt>
    <dgm:pt modelId="{8BD86E2E-B151-4EE5-95AA-8E0C2C2D56B4}">
      <dgm:prSet phldrT="[Text]"/>
      <dgm:spPr/>
      <dgm:t>
        <a:bodyPr/>
        <a:lstStyle/>
        <a:p>
          <a:r>
            <a:rPr lang="mn-MN" dirty="0" smtClean="0"/>
            <a:t>Тэнцүү талбайт</a:t>
          </a:r>
          <a:endParaRPr lang="en-US" dirty="0"/>
        </a:p>
      </dgm:t>
    </dgm:pt>
    <dgm:pt modelId="{52BA6752-B6FE-4D79-8647-0129FB90181C}" type="parTrans" cxnId="{90F26EBF-738E-4FDE-B986-F884327D8DA6}">
      <dgm:prSet/>
      <dgm:spPr/>
      <dgm:t>
        <a:bodyPr/>
        <a:lstStyle/>
        <a:p>
          <a:endParaRPr lang="en-US"/>
        </a:p>
      </dgm:t>
    </dgm:pt>
    <dgm:pt modelId="{E9F6E5A0-443A-4233-8704-987896D5F925}" type="sibTrans" cxnId="{90F26EBF-738E-4FDE-B986-F884327D8DA6}">
      <dgm:prSet/>
      <dgm:spPr/>
      <dgm:t>
        <a:bodyPr/>
        <a:lstStyle/>
        <a:p>
          <a:endParaRPr lang="en-US"/>
        </a:p>
      </dgm:t>
    </dgm:pt>
    <dgm:pt modelId="{91855733-3302-48DE-AFDB-C86C84DEEF25}">
      <dgm:prSet phldrT="[Text]"/>
      <dgm:spPr/>
      <dgm:t>
        <a:bodyPr/>
        <a:lstStyle/>
        <a:p>
          <a:r>
            <a:rPr lang="mn-MN" dirty="0" smtClean="0"/>
            <a:t>Зэргэдүүдийн хоорондох зай экватороос холдох тутам багасна.</a:t>
          </a:r>
          <a:endParaRPr lang="en-US" dirty="0"/>
        </a:p>
      </dgm:t>
    </dgm:pt>
    <dgm:pt modelId="{4A2FBEEC-2AF9-407B-854B-A2C7D58FB50E}" type="parTrans" cxnId="{CC8B38E8-F354-46AC-A418-2D38C33F0944}">
      <dgm:prSet/>
      <dgm:spPr/>
      <dgm:t>
        <a:bodyPr/>
        <a:lstStyle/>
        <a:p>
          <a:endParaRPr lang="en-US"/>
        </a:p>
      </dgm:t>
    </dgm:pt>
    <dgm:pt modelId="{1F1B636B-989E-4220-B10F-D6D49068F9D1}" type="sibTrans" cxnId="{CC8B38E8-F354-46AC-A418-2D38C33F0944}">
      <dgm:prSet/>
      <dgm:spPr/>
      <dgm:t>
        <a:bodyPr/>
        <a:lstStyle/>
        <a:p>
          <a:endParaRPr lang="en-US"/>
        </a:p>
      </dgm:t>
    </dgm:pt>
    <dgm:pt modelId="{0EDF4419-4FA2-45AF-AFB4-1F9E77F7D121}">
      <dgm:prSet phldrT="[Text]"/>
      <dgm:spPr/>
      <dgm:t>
        <a:bodyPr/>
        <a:lstStyle/>
        <a:p>
          <a:r>
            <a:rPr lang="mn-MN" dirty="0" smtClean="0"/>
            <a:t>Тэнцүү зайт</a:t>
          </a:r>
          <a:endParaRPr lang="en-US" dirty="0"/>
        </a:p>
      </dgm:t>
    </dgm:pt>
    <dgm:pt modelId="{46F3B02C-EF25-4293-B343-E58350763BD6}" type="parTrans" cxnId="{216A7325-6219-449B-B77B-505CE34CEFCC}">
      <dgm:prSet/>
      <dgm:spPr/>
      <dgm:t>
        <a:bodyPr/>
        <a:lstStyle/>
        <a:p>
          <a:endParaRPr lang="en-US"/>
        </a:p>
      </dgm:t>
    </dgm:pt>
    <dgm:pt modelId="{6790AEC3-DC7D-4FE5-ADC0-5199984D0B54}" type="sibTrans" cxnId="{216A7325-6219-449B-B77B-505CE34CEFCC}">
      <dgm:prSet/>
      <dgm:spPr/>
      <dgm:t>
        <a:bodyPr/>
        <a:lstStyle/>
        <a:p>
          <a:endParaRPr lang="en-US"/>
        </a:p>
      </dgm:t>
    </dgm:pt>
    <dgm:pt modelId="{F4EF5C69-B49B-4889-9378-2A73221F9A37}">
      <dgm:prSet phldrT="[Text]"/>
      <dgm:spPr/>
      <dgm:t>
        <a:bodyPr/>
        <a:lstStyle/>
        <a:p>
          <a:r>
            <a:rPr lang="mn-MN" dirty="0" smtClean="0"/>
            <a:t>Нэг голдож дээрх зэргэдүүдийн зай ижил байна.</a:t>
          </a:r>
          <a:endParaRPr lang="en-US" dirty="0"/>
        </a:p>
      </dgm:t>
    </dgm:pt>
    <dgm:pt modelId="{14DA7D75-97D2-417A-B30B-8289C505F0DE}" type="parTrans" cxnId="{03126308-AF7D-4673-9D01-C5C17551CAB4}">
      <dgm:prSet/>
      <dgm:spPr/>
      <dgm:t>
        <a:bodyPr/>
        <a:lstStyle/>
        <a:p>
          <a:endParaRPr lang="en-US"/>
        </a:p>
      </dgm:t>
    </dgm:pt>
    <dgm:pt modelId="{4E9ECD3F-7FB4-42ED-90D3-18DF6CB0180A}" type="sibTrans" cxnId="{03126308-AF7D-4673-9D01-C5C17551CAB4}">
      <dgm:prSet/>
      <dgm:spPr/>
      <dgm:t>
        <a:bodyPr/>
        <a:lstStyle/>
        <a:p>
          <a:endParaRPr lang="en-US"/>
        </a:p>
      </dgm:t>
    </dgm:pt>
    <dgm:pt modelId="{ABEC31B7-E791-4484-B719-D56B2E9A45FF}" type="pres">
      <dgm:prSet presAssocID="{A8A161C9-6F99-4856-B605-225450CE6B1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5FEE5C5-AA8B-4757-94BE-0062FBB4BAE6}" type="pres">
      <dgm:prSet presAssocID="{70C06BF6-21A3-4A2E-80E8-BE9EF45CCEBA}" presName="composite" presStyleCnt="0"/>
      <dgm:spPr/>
    </dgm:pt>
    <dgm:pt modelId="{21F724BA-A33C-44EC-8537-297351C6A86D}" type="pres">
      <dgm:prSet presAssocID="{70C06BF6-21A3-4A2E-80E8-BE9EF45CCEBA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C0AB42-C669-4653-86C1-DAC43F27217E}" type="pres">
      <dgm:prSet presAssocID="{70C06BF6-21A3-4A2E-80E8-BE9EF45CCEBA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844CE7-4E16-4343-979F-FDA89C7CD358}" type="pres">
      <dgm:prSet presAssocID="{94C650A0-514D-4BBC-9163-0AD04963DB8B}" presName="space" presStyleCnt="0"/>
      <dgm:spPr/>
    </dgm:pt>
    <dgm:pt modelId="{F2500FDB-6B5C-4EC5-87D6-C1DA0B0C43E3}" type="pres">
      <dgm:prSet presAssocID="{8BD86E2E-B151-4EE5-95AA-8E0C2C2D56B4}" presName="composite" presStyleCnt="0"/>
      <dgm:spPr/>
    </dgm:pt>
    <dgm:pt modelId="{BEF861D3-C5D1-4C3E-BD46-F5D4B234531C}" type="pres">
      <dgm:prSet presAssocID="{8BD86E2E-B151-4EE5-95AA-8E0C2C2D56B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619D66-77F2-49C2-A772-D6D41771AA32}" type="pres">
      <dgm:prSet presAssocID="{8BD86E2E-B151-4EE5-95AA-8E0C2C2D56B4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BCA14C-9322-45D9-A269-EE742AD9853D}" type="pres">
      <dgm:prSet presAssocID="{E9F6E5A0-443A-4233-8704-987896D5F925}" presName="space" presStyleCnt="0"/>
      <dgm:spPr/>
    </dgm:pt>
    <dgm:pt modelId="{2A11C346-0A30-4980-8592-DC2846AED1C1}" type="pres">
      <dgm:prSet presAssocID="{0EDF4419-4FA2-45AF-AFB4-1F9E77F7D121}" presName="composite" presStyleCnt="0"/>
      <dgm:spPr/>
    </dgm:pt>
    <dgm:pt modelId="{42E9060C-77EA-44B2-BDCA-A8A34922E097}" type="pres">
      <dgm:prSet presAssocID="{0EDF4419-4FA2-45AF-AFB4-1F9E77F7D121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B20AB-AE54-4F12-B686-C01AB0234472}" type="pres">
      <dgm:prSet presAssocID="{0EDF4419-4FA2-45AF-AFB4-1F9E77F7D121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F26EBF-738E-4FDE-B986-F884327D8DA6}" srcId="{A8A161C9-6F99-4856-B605-225450CE6B14}" destId="{8BD86E2E-B151-4EE5-95AA-8E0C2C2D56B4}" srcOrd="1" destOrd="0" parTransId="{52BA6752-B6FE-4D79-8647-0129FB90181C}" sibTransId="{E9F6E5A0-443A-4233-8704-987896D5F925}"/>
    <dgm:cxn modelId="{DED632D2-7F6B-4A66-99E8-B67995078524}" type="presOf" srcId="{91855733-3302-48DE-AFDB-C86C84DEEF25}" destId="{A9619D66-77F2-49C2-A772-D6D41771AA32}" srcOrd="0" destOrd="0" presId="urn:microsoft.com/office/officeart/2005/8/layout/hList1"/>
    <dgm:cxn modelId="{216A7325-6219-449B-B77B-505CE34CEFCC}" srcId="{A8A161C9-6F99-4856-B605-225450CE6B14}" destId="{0EDF4419-4FA2-45AF-AFB4-1F9E77F7D121}" srcOrd="2" destOrd="0" parTransId="{46F3B02C-EF25-4293-B343-E58350763BD6}" sibTransId="{6790AEC3-DC7D-4FE5-ADC0-5199984D0B54}"/>
    <dgm:cxn modelId="{D9816393-C606-4441-BC2F-E2CB11DD74D6}" type="presOf" srcId="{A8A161C9-6F99-4856-B605-225450CE6B14}" destId="{ABEC31B7-E791-4484-B719-D56B2E9A45FF}" srcOrd="0" destOrd="0" presId="urn:microsoft.com/office/officeart/2005/8/layout/hList1"/>
    <dgm:cxn modelId="{D1E963E2-B2E9-4636-8F85-AB822261C8D9}" type="presOf" srcId="{F4EF5C69-B49B-4889-9378-2A73221F9A37}" destId="{80DB20AB-AE54-4F12-B686-C01AB0234472}" srcOrd="0" destOrd="0" presId="urn:microsoft.com/office/officeart/2005/8/layout/hList1"/>
    <dgm:cxn modelId="{DD0F757A-22EB-4742-A6CD-FE3996181970}" type="presOf" srcId="{70C06BF6-21A3-4A2E-80E8-BE9EF45CCEBA}" destId="{21F724BA-A33C-44EC-8537-297351C6A86D}" srcOrd="0" destOrd="0" presId="urn:microsoft.com/office/officeart/2005/8/layout/hList1"/>
    <dgm:cxn modelId="{03126308-AF7D-4673-9D01-C5C17551CAB4}" srcId="{0EDF4419-4FA2-45AF-AFB4-1F9E77F7D121}" destId="{F4EF5C69-B49B-4889-9378-2A73221F9A37}" srcOrd="0" destOrd="0" parTransId="{14DA7D75-97D2-417A-B30B-8289C505F0DE}" sibTransId="{4E9ECD3F-7FB4-42ED-90D3-18DF6CB0180A}"/>
    <dgm:cxn modelId="{CC8B38E8-F354-46AC-A418-2D38C33F0944}" srcId="{8BD86E2E-B151-4EE5-95AA-8E0C2C2D56B4}" destId="{91855733-3302-48DE-AFDB-C86C84DEEF25}" srcOrd="0" destOrd="0" parTransId="{4A2FBEEC-2AF9-407B-854B-A2C7D58FB50E}" sibTransId="{1F1B636B-989E-4220-B10F-D6D49068F9D1}"/>
    <dgm:cxn modelId="{21F53295-85A9-4676-AF7D-A554CBDC4FAE}" type="presOf" srcId="{8BD86E2E-B151-4EE5-95AA-8E0C2C2D56B4}" destId="{BEF861D3-C5D1-4C3E-BD46-F5D4B234531C}" srcOrd="0" destOrd="0" presId="urn:microsoft.com/office/officeart/2005/8/layout/hList1"/>
    <dgm:cxn modelId="{AA5CA46C-00F7-43EB-9734-48E60BA36023}" srcId="{A8A161C9-6F99-4856-B605-225450CE6B14}" destId="{70C06BF6-21A3-4A2E-80E8-BE9EF45CCEBA}" srcOrd="0" destOrd="0" parTransId="{ACEBA24E-C0AA-4D14-93A9-7E5D1093F09B}" sibTransId="{94C650A0-514D-4BBC-9163-0AD04963DB8B}"/>
    <dgm:cxn modelId="{C4F22497-C68E-4DAA-9489-F6A59013AD5B}" srcId="{70C06BF6-21A3-4A2E-80E8-BE9EF45CCEBA}" destId="{A234C400-0ADD-4C87-B056-35B203F5D1C8}" srcOrd="0" destOrd="0" parTransId="{81E950F4-A24F-4FC4-8109-C87A6ED26CF9}" sibTransId="{A00F63BA-EC3F-45DE-B6EE-44C3B19F7B5D}"/>
    <dgm:cxn modelId="{5BF05ACC-AA92-4C68-957E-8DD10BE53E76}" type="presOf" srcId="{0EDF4419-4FA2-45AF-AFB4-1F9E77F7D121}" destId="{42E9060C-77EA-44B2-BDCA-A8A34922E097}" srcOrd="0" destOrd="0" presId="urn:microsoft.com/office/officeart/2005/8/layout/hList1"/>
    <dgm:cxn modelId="{C33B86AC-83C6-445F-AD7B-E2514030E8DC}" type="presOf" srcId="{A234C400-0ADD-4C87-B056-35B203F5D1C8}" destId="{C0C0AB42-C669-4653-86C1-DAC43F27217E}" srcOrd="0" destOrd="0" presId="urn:microsoft.com/office/officeart/2005/8/layout/hList1"/>
    <dgm:cxn modelId="{E1A3CAEE-7EF2-4833-85A0-726B165ADE31}" type="presParOf" srcId="{ABEC31B7-E791-4484-B719-D56B2E9A45FF}" destId="{25FEE5C5-AA8B-4757-94BE-0062FBB4BAE6}" srcOrd="0" destOrd="0" presId="urn:microsoft.com/office/officeart/2005/8/layout/hList1"/>
    <dgm:cxn modelId="{AD5B50C6-963A-48B6-ADDD-32B5A49C83AE}" type="presParOf" srcId="{25FEE5C5-AA8B-4757-94BE-0062FBB4BAE6}" destId="{21F724BA-A33C-44EC-8537-297351C6A86D}" srcOrd="0" destOrd="0" presId="urn:microsoft.com/office/officeart/2005/8/layout/hList1"/>
    <dgm:cxn modelId="{75F26416-60F6-41E4-A78D-2232C17096B0}" type="presParOf" srcId="{25FEE5C5-AA8B-4757-94BE-0062FBB4BAE6}" destId="{C0C0AB42-C669-4653-86C1-DAC43F27217E}" srcOrd="1" destOrd="0" presId="urn:microsoft.com/office/officeart/2005/8/layout/hList1"/>
    <dgm:cxn modelId="{651CAD66-C59B-45F8-A2E6-D895C9A6725D}" type="presParOf" srcId="{ABEC31B7-E791-4484-B719-D56B2E9A45FF}" destId="{CD844CE7-4E16-4343-979F-FDA89C7CD358}" srcOrd="1" destOrd="0" presId="urn:microsoft.com/office/officeart/2005/8/layout/hList1"/>
    <dgm:cxn modelId="{A7706888-D2DD-49EB-A5F3-2FCBACD9E0AE}" type="presParOf" srcId="{ABEC31B7-E791-4484-B719-D56B2E9A45FF}" destId="{F2500FDB-6B5C-4EC5-87D6-C1DA0B0C43E3}" srcOrd="2" destOrd="0" presId="urn:microsoft.com/office/officeart/2005/8/layout/hList1"/>
    <dgm:cxn modelId="{17FE86F6-2247-49FD-96B5-CD33B166837F}" type="presParOf" srcId="{F2500FDB-6B5C-4EC5-87D6-C1DA0B0C43E3}" destId="{BEF861D3-C5D1-4C3E-BD46-F5D4B234531C}" srcOrd="0" destOrd="0" presId="urn:microsoft.com/office/officeart/2005/8/layout/hList1"/>
    <dgm:cxn modelId="{6557BFD2-1C0D-4AFE-8F45-EDBE43AC74D3}" type="presParOf" srcId="{F2500FDB-6B5C-4EC5-87D6-C1DA0B0C43E3}" destId="{A9619D66-77F2-49C2-A772-D6D41771AA32}" srcOrd="1" destOrd="0" presId="urn:microsoft.com/office/officeart/2005/8/layout/hList1"/>
    <dgm:cxn modelId="{2B0AEED0-3A1A-4508-A84B-22318560B272}" type="presParOf" srcId="{ABEC31B7-E791-4484-B719-D56B2E9A45FF}" destId="{13BCA14C-9322-45D9-A269-EE742AD9853D}" srcOrd="3" destOrd="0" presId="urn:microsoft.com/office/officeart/2005/8/layout/hList1"/>
    <dgm:cxn modelId="{9BA5FCA3-8FA5-43E1-AC18-08C5C862C4AD}" type="presParOf" srcId="{ABEC31B7-E791-4484-B719-D56B2E9A45FF}" destId="{2A11C346-0A30-4980-8592-DC2846AED1C1}" srcOrd="4" destOrd="0" presId="urn:microsoft.com/office/officeart/2005/8/layout/hList1"/>
    <dgm:cxn modelId="{FB22FD85-0F18-4211-B6F5-01863A2AC24A}" type="presParOf" srcId="{2A11C346-0A30-4980-8592-DC2846AED1C1}" destId="{42E9060C-77EA-44B2-BDCA-A8A34922E097}" srcOrd="0" destOrd="0" presId="urn:microsoft.com/office/officeart/2005/8/layout/hList1"/>
    <dgm:cxn modelId="{0E6DD63A-5DF9-436C-BF27-C3E342C03319}" type="presParOf" srcId="{2A11C346-0A30-4980-8592-DC2846AED1C1}" destId="{80DB20AB-AE54-4F12-B686-C01AB02344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F724BA-A33C-44EC-8537-297351C6A86D}">
      <dsp:nvSpPr>
        <dsp:cNvPr id="0" name=""/>
        <dsp:cNvSpPr/>
      </dsp:nvSpPr>
      <dsp:spPr>
        <a:xfrm>
          <a:off x="2571" y="425496"/>
          <a:ext cx="2507456" cy="748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600" kern="1200" dirty="0" smtClean="0"/>
            <a:t>Тэнцүү өнцөгт</a:t>
          </a:r>
          <a:endParaRPr lang="en-US" sz="2600" kern="1200" dirty="0"/>
        </a:p>
      </dsp:txBody>
      <dsp:txXfrm>
        <a:off x="2571" y="425496"/>
        <a:ext cx="2507456" cy="748800"/>
      </dsp:txXfrm>
    </dsp:sp>
    <dsp:sp modelId="{C0C0AB42-C669-4653-86C1-DAC43F27217E}">
      <dsp:nvSpPr>
        <dsp:cNvPr id="0" name=""/>
        <dsp:cNvSpPr/>
      </dsp:nvSpPr>
      <dsp:spPr>
        <a:xfrm>
          <a:off x="2571" y="1174296"/>
          <a:ext cx="2507456" cy="29261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600" kern="1200" dirty="0" smtClean="0"/>
            <a:t>Экватороос холдох тутам нэг голдож дээрх  зэргэдүүдийн хоорондох зай ихсэнэ.</a:t>
          </a:r>
          <a:endParaRPr lang="en-US" sz="2600" kern="1200" dirty="0"/>
        </a:p>
      </dsp:txBody>
      <dsp:txXfrm>
        <a:off x="2571" y="1174296"/>
        <a:ext cx="2507456" cy="2926169"/>
      </dsp:txXfrm>
    </dsp:sp>
    <dsp:sp modelId="{BEF861D3-C5D1-4C3E-BD46-F5D4B234531C}">
      <dsp:nvSpPr>
        <dsp:cNvPr id="0" name=""/>
        <dsp:cNvSpPr/>
      </dsp:nvSpPr>
      <dsp:spPr>
        <a:xfrm>
          <a:off x="2861071" y="425496"/>
          <a:ext cx="2507456" cy="748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600" kern="1200" dirty="0" smtClean="0"/>
            <a:t>Тэнцүү талбайт</a:t>
          </a:r>
          <a:endParaRPr lang="en-US" sz="2600" kern="1200" dirty="0"/>
        </a:p>
      </dsp:txBody>
      <dsp:txXfrm>
        <a:off x="2861071" y="425496"/>
        <a:ext cx="2507456" cy="748800"/>
      </dsp:txXfrm>
    </dsp:sp>
    <dsp:sp modelId="{A9619D66-77F2-49C2-A772-D6D41771AA32}">
      <dsp:nvSpPr>
        <dsp:cNvPr id="0" name=""/>
        <dsp:cNvSpPr/>
      </dsp:nvSpPr>
      <dsp:spPr>
        <a:xfrm>
          <a:off x="2861071" y="1174296"/>
          <a:ext cx="2507456" cy="29261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600" kern="1200" dirty="0" smtClean="0"/>
            <a:t>Зэргэдүүдийн хоорондох зай экватороос холдох тутам багасна.</a:t>
          </a:r>
          <a:endParaRPr lang="en-US" sz="2600" kern="1200" dirty="0"/>
        </a:p>
      </dsp:txBody>
      <dsp:txXfrm>
        <a:off x="2861071" y="1174296"/>
        <a:ext cx="2507456" cy="2926169"/>
      </dsp:txXfrm>
    </dsp:sp>
    <dsp:sp modelId="{42E9060C-77EA-44B2-BDCA-A8A34922E097}">
      <dsp:nvSpPr>
        <dsp:cNvPr id="0" name=""/>
        <dsp:cNvSpPr/>
      </dsp:nvSpPr>
      <dsp:spPr>
        <a:xfrm>
          <a:off x="5719571" y="425496"/>
          <a:ext cx="2507456" cy="748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600" kern="1200" dirty="0" smtClean="0"/>
            <a:t>Тэнцүү зайт</a:t>
          </a:r>
          <a:endParaRPr lang="en-US" sz="2600" kern="1200" dirty="0"/>
        </a:p>
      </dsp:txBody>
      <dsp:txXfrm>
        <a:off x="5719571" y="425496"/>
        <a:ext cx="2507456" cy="748800"/>
      </dsp:txXfrm>
    </dsp:sp>
    <dsp:sp modelId="{80DB20AB-AE54-4F12-B686-C01AB0234472}">
      <dsp:nvSpPr>
        <dsp:cNvPr id="0" name=""/>
        <dsp:cNvSpPr/>
      </dsp:nvSpPr>
      <dsp:spPr>
        <a:xfrm>
          <a:off x="5719571" y="1174296"/>
          <a:ext cx="2507456" cy="29261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600" kern="1200" dirty="0" smtClean="0"/>
            <a:t>Нэг голдож дээрх зэргэдүүдийн зай ижил байна.</a:t>
          </a:r>
          <a:endParaRPr lang="en-US" sz="2600" kern="1200" dirty="0"/>
        </a:p>
      </dsp:txBody>
      <dsp:txXfrm>
        <a:off x="5719571" y="1174296"/>
        <a:ext cx="2507456" cy="29261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244B4-CAD5-41B9-BCF9-5B6ECCD23E60}" type="datetimeFigureOut">
              <a:rPr lang="en-US" smtClean="0"/>
              <a:pPr/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C62EA-B96F-4AB0-B9C4-8F8FC8BD4CF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www.3dgeograph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3dgeography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CFE480-1579-4CB5-819A-79B4FE536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mn-MN" sz="3200" dirty="0">
                <a:latin typeface="Cambria" panose="02040503050406030204" pitchFamily="18" charset="0"/>
              </a:rPr>
              <a:t>Бид зургийг хардаг уу? Уншдаг уу?</a:t>
            </a:r>
            <a:endParaRPr lang="en-US" sz="3200" dirty="0">
              <a:latin typeface="Cambria" panose="02040503050406030204" pitchFamily="18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62276AC4-F86F-4B43-B961-F4FBA4A1AB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0115" t="19897" r="28552" b="13689"/>
          <a:stretch/>
        </p:blipFill>
        <p:spPr>
          <a:xfrm>
            <a:off x="1656272" y="1733911"/>
            <a:ext cx="5789031" cy="470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91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C9EE769A-CF8E-4D83-AC11-6D101DA95D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105" t="12563" r="47175" b="27910"/>
          <a:stretch/>
        </p:blipFill>
        <p:spPr>
          <a:xfrm>
            <a:off x="0" y="0"/>
            <a:ext cx="6715172" cy="65572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72034" y="5143512"/>
            <a:ext cx="4071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mn-MN" dirty="0" smtClean="0"/>
          </a:p>
          <a:p>
            <a:endParaRPr lang="mn-MN" dirty="0"/>
          </a:p>
          <a:p>
            <a:endParaRPr lang="mn-MN" dirty="0" smtClean="0"/>
          </a:p>
          <a:p>
            <a:r>
              <a:rPr lang="mn-MN" dirty="0" smtClean="0"/>
              <a:t>2. Гэрийн аль талд нь юу юу байгааг дүрслэн хэлнэ үү?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04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Дэлхийн загварыг бүтээцгээе</a:t>
            </a:r>
            <a:endParaRPr lang="en-US" dirty="0"/>
          </a:p>
        </p:txBody>
      </p:sp>
      <p:pic>
        <p:nvPicPr>
          <p:cNvPr id="5122" name="Picture 2" descr="C:\Users\admin\Desktop\Physical_worl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0529" y="1407635"/>
            <a:ext cx="7837685" cy="4497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Хичээлийн зорилго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mn-MN" dirty="0" smtClean="0"/>
              <a:t>Газар зүйн зураг, глобусын ялгааг мэдэх</a:t>
            </a:r>
          </a:p>
          <a:p>
            <a:r>
              <a:rPr lang="mn-MN" dirty="0" smtClean="0"/>
              <a:t>Гоё дэлхийг бүтээх</a:t>
            </a:r>
          </a:p>
          <a:p>
            <a:endParaRPr lang="mn-MN" dirty="0"/>
          </a:p>
          <a:p>
            <a:pPr>
              <a:buNone/>
            </a:pPr>
            <a:endParaRPr lang="mn-MN" dirty="0" smtClean="0"/>
          </a:p>
          <a:p>
            <a:pPr>
              <a:buNone/>
            </a:pPr>
            <a:r>
              <a:rPr lang="mn-MN" dirty="0" smtClean="0"/>
              <a:t>Хичээлийн зорилт</a:t>
            </a:r>
          </a:p>
          <a:p>
            <a:pPr>
              <a:buNone/>
            </a:pPr>
            <a:r>
              <a:rPr lang="mn-MN" dirty="0" smtClean="0"/>
              <a:t>1. Дэлхийн гадаргын бүх зүйл газар зүйн зурагт адилхан дүрслэгддэг  гэдгийг нотлох, эсвэл үгүйсгэх</a:t>
            </a:r>
            <a:endParaRPr lang="en-US" dirty="0" smtClean="0"/>
          </a:p>
          <a:p>
            <a:pPr>
              <a:buNone/>
            </a:pPr>
            <a:endParaRPr lang="mn-MN" dirty="0" smtClean="0"/>
          </a:p>
          <a:p>
            <a:pPr>
              <a:buNone/>
            </a:pPr>
            <a:r>
              <a:rPr lang="mn-MN" dirty="0" smtClean="0"/>
              <a:t>2. Ямар нэгэн бэрхшээл тохиолдох эсэхийг шалгах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Эрт үед дэлхийг хэрхэн төсөөлж байсан бол.....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4351" t="11996" r="14486" b="20133"/>
          <a:stretch>
            <a:fillRect/>
          </a:stretch>
        </p:blipFill>
        <p:spPr bwMode="auto">
          <a:xfrm>
            <a:off x="0" y="1500174"/>
            <a:ext cx="4841136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13499" t="11996" r="14486" b="12241"/>
          <a:stretch>
            <a:fillRect/>
          </a:stretch>
        </p:blipFill>
        <p:spPr bwMode="auto">
          <a:xfrm>
            <a:off x="3929026" y="3428976"/>
            <a:ext cx="521497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Дэлхийг бөмбөрцөг хэлбэртэй гэдгийг нотолцгооё</a:t>
            </a:r>
            <a:endParaRPr lang="en-US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4151" t="11321" r="17453" b="11321"/>
          <a:stretch>
            <a:fillRect/>
          </a:stretch>
        </p:blipFill>
        <p:spPr bwMode="auto">
          <a:xfrm>
            <a:off x="142844" y="1500174"/>
            <a:ext cx="414340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 l="16038" t="25313" r="9434" b="13749"/>
          <a:stretch>
            <a:fillRect/>
          </a:stretch>
        </p:blipFill>
        <p:spPr bwMode="auto">
          <a:xfrm>
            <a:off x="2285984" y="3977857"/>
            <a:ext cx="3500462" cy="2880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 l="27368" t="40625" r="27158" b="12500"/>
          <a:stretch>
            <a:fillRect/>
          </a:stretch>
        </p:blipFill>
        <p:spPr bwMode="auto">
          <a:xfrm>
            <a:off x="4500562" y="1500174"/>
            <a:ext cx="4423441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Дэлхийг анх тойрон аялсан далайчин</a:t>
            </a:r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4486" t="11996" r="13499" b="12241"/>
          <a:stretch>
            <a:fillRect/>
          </a:stretch>
        </p:blipFill>
        <p:spPr bwMode="auto">
          <a:xfrm>
            <a:off x="214282" y="1571612"/>
            <a:ext cx="521497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4486" t="13574" r="16459" b="10663"/>
          <a:stretch>
            <a:fillRect/>
          </a:stretch>
        </p:blipFill>
        <p:spPr bwMode="auto">
          <a:xfrm>
            <a:off x="0" y="0"/>
            <a:ext cx="500066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14486" t="11996" r="14486" b="12241"/>
          <a:stretch>
            <a:fillRect/>
          </a:stretch>
        </p:blipFill>
        <p:spPr bwMode="auto">
          <a:xfrm>
            <a:off x="4000464" y="3428976"/>
            <a:ext cx="514353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857232"/>
            <a:ext cx="7772400" cy="1470025"/>
          </a:xfrm>
        </p:spPr>
        <p:txBody>
          <a:bodyPr/>
          <a:lstStyle/>
          <a:p>
            <a:r>
              <a:rPr lang="mn-MN" dirty="0" smtClean="0"/>
              <a:t>Газрын зургийг хэрхэн зурдаг бол...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 descr="C:\Users\admin\Downloads\wk1_orang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714620"/>
            <a:ext cx="3333750" cy="3333750"/>
          </a:xfrm>
          <a:prstGeom prst="rect">
            <a:avLst/>
          </a:prstGeom>
          <a:noFill/>
        </p:spPr>
      </p:pic>
      <p:pic>
        <p:nvPicPr>
          <p:cNvPr id="1028" name="Picture 4" descr="C:\Users\admin\Downloads\wk1_peel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786058"/>
            <a:ext cx="5550120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0178" name="Picture 2" descr="C:\Users\admin\Documents\img06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6692" t="41536" r="11015" b="23290"/>
          <a:stretch>
            <a:fillRect/>
          </a:stretch>
        </p:blipFill>
        <p:spPr bwMode="auto">
          <a:xfrm>
            <a:off x="785786" y="214290"/>
            <a:ext cx="7786742" cy="6677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admin\Downloads\gazarzuin-zurag-7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admin\Downloads\gazarzuin-zurag-8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4486" t="11996" r="14486" b="12241"/>
          <a:stretch>
            <a:fillRect/>
          </a:stretch>
        </p:blipFill>
        <p:spPr bwMode="auto">
          <a:xfrm>
            <a:off x="0" y="142852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4486" t="11996" r="14486" b="12241"/>
          <a:stretch>
            <a:fillRect/>
          </a:stretch>
        </p:blipFill>
        <p:spPr bwMode="auto">
          <a:xfrm>
            <a:off x="0" y="0"/>
            <a:ext cx="9215466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admin\Downloads\gazarzuin-zurag-9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Дэлхийн физик газарзүйн зураг, глобус хоёрын адил болон ялгаатай зүйлүүдийг олж тэмдэглэнэ үү?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428728" y="1928802"/>
            <a:ext cx="3714776" cy="38576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4357686" y="2000240"/>
            <a:ext cx="4071966" cy="37147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2513" t="26201" r="38162" b="12241"/>
          <a:stretch>
            <a:fillRect/>
          </a:stretch>
        </p:blipFill>
        <p:spPr bwMode="auto">
          <a:xfrm>
            <a:off x="0" y="0"/>
            <a:ext cx="9144000" cy="7132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Австрали -8,8 сая км2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mn-MN" dirty="0" smtClean="0"/>
              <a:t>Гренланд арал -2,1 сая км 2</a:t>
            </a:r>
            <a:endParaRPr lang="en-US" dirty="0"/>
          </a:p>
        </p:txBody>
      </p:sp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2"/>
          <a:srcRect l="33984" t="24375" r="35547" b="28750"/>
          <a:stretch>
            <a:fillRect/>
          </a:stretch>
        </p:blipFill>
        <p:spPr bwMode="auto">
          <a:xfrm>
            <a:off x="1928794" y="1428736"/>
            <a:ext cx="5286412" cy="508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Аляскийн хойг янз бүрийн зурагт</a:t>
            </a:r>
            <a:endParaRPr lang="en-US" dirty="0"/>
          </a:p>
        </p:txBody>
      </p:sp>
      <p:pic>
        <p:nvPicPr>
          <p:cNvPr id="522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8162" t="24623" r="38162" b="54858"/>
          <a:stretch>
            <a:fillRect/>
          </a:stretch>
        </p:blipFill>
        <p:spPr bwMode="auto">
          <a:xfrm>
            <a:off x="500033" y="1571612"/>
            <a:ext cx="8308789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378" t="11996" r="23364" b="15398"/>
          <a:stretch>
            <a:fillRect/>
          </a:stretch>
        </p:blipFill>
        <p:spPr bwMode="auto">
          <a:xfrm>
            <a:off x="500034" y="214289"/>
            <a:ext cx="7929618" cy="6631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8327" cy="578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6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342902" y="0"/>
            <a:ext cx="9715530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608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3541" t="36303" r="34891" b="41599"/>
          <a:stretch>
            <a:fillRect/>
          </a:stretch>
        </p:blipFill>
        <p:spPr bwMode="auto">
          <a:xfrm>
            <a:off x="71406" y="1714488"/>
            <a:ext cx="9144064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5938" t="35000" r="37695" b="39687"/>
          <a:stretch>
            <a:fillRect/>
          </a:stretch>
        </p:blipFill>
        <p:spPr bwMode="auto">
          <a:xfrm>
            <a:off x="214282" y="1357298"/>
            <a:ext cx="8691389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0664" t="33125" r="31836" b="36875"/>
          <a:stretch>
            <a:fillRect/>
          </a:stretch>
        </p:blipFill>
        <p:spPr bwMode="auto">
          <a:xfrm>
            <a:off x="214282" y="1571612"/>
            <a:ext cx="8858312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52"/>
            <a:ext cx="9258365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ГАЗАРЗҮЙН ЗУРГИЙН ГАЖИЛТ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Зургийн гажилт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dirty="0" smtClean="0"/>
              <a:t>Өнцгийн </a:t>
            </a:r>
            <a:r>
              <a:rPr lang="en-US" dirty="0" smtClean="0"/>
              <a:t>/</a:t>
            </a:r>
            <a:r>
              <a:rPr lang="mn-MN" dirty="0" smtClean="0"/>
              <a:t>торлолын шугамын  хоорондох өнцөг өөрчлөгдөнө </a:t>
            </a:r>
            <a:r>
              <a:rPr lang="en-US" dirty="0" smtClean="0"/>
              <a:t>/</a:t>
            </a:r>
            <a:endParaRPr lang="mn-MN" dirty="0" smtClean="0"/>
          </a:p>
          <a:p>
            <a:r>
              <a:rPr lang="mn-MN" dirty="0" smtClean="0"/>
              <a:t>Талбайн </a:t>
            </a:r>
            <a:r>
              <a:rPr lang="en-US" dirty="0" smtClean="0"/>
              <a:t>/</a:t>
            </a:r>
            <a:r>
              <a:rPr lang="mn-MN" dirty="0" smtClean="0"/>
              <a:t>талбайн хэмжээ үнэн байдлаас </a:t>
            </a:r>
            <a:r>
              <a:rPr lang="mn-MN" dirty="0" smtClean="0"/>
              <a:t>өөрчлө</a:t>
            </a:r>
            <a:r>
              <a:rPr lang="mn-MN" dirty="0"/>
              <a:t>г</a:t>
            </a:r>
            <a:r>
              <a:rPr lang="mn-MN" dirty="0" smtClean="0"/>
              <a:t>дөнө</a:t>
            </a:r>
            <a:r>
              <a:rPr lang="en-US" dirty="0" smtClean="0"/>
              <a:t>/</a:t>
            </a:r>
            <a:endParaRPr lang="mn-MN" dirty="0" smtClean="0"/>
          </a:p>
          <a:p>
            <a:r>
              <a:rPr lang="mn-MN" dirty="0" smtClean="0"/>
              <a:t>Уртын </a:t>
            </a:r>
            <a:r>
              <a:rPr lang="en-US" dirty="0" smtClean="0"/>
              <a:t>/</a:t>
            </a:r>
            <a:r>
              <a:rPr lang="mn-MN" dirty="0" smtClean="0"/>
              <a:t>Уртын масштаб өөрчлөгдөнө</a:t>
            </a:r>
            <a:r>
              <a:rPr lang="en-US" dirty="0" smtClean="0"/>
              <a:t>/</a:t>
            </a:r>
            <a:endParaRPr lang="mn-MN" dirty="0" smtClean="0"/>
          </a:p>
          <a:p>
            <a:r>
              <a:rPr lang="mn-MN" dirty="0" smtClean="0"/>
              <a:t>Хэлбэрийн </a:t>
            </a:r>
            <a:r>
              <a:rPr lang="en-US" dirty="0" smtClean="0"/>
              <a:t>/</a:t>
            </a:r>
            <a:r>
              <a:rPr lang="mn-MN" dirty="0" smtClean="0"/>
              <a:t>Юмсын хэлбэр өөрчлөгдөнө</a:t>
            </a:r>
            <a:r>
              <a:rPr lang="en-US" dirty="0" smtClean="0"/>
              <a:t>/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1526" t="11996" r="8567" b="10663"/>
          <a:stretch>
            <a:fillRect/>
          </a:stretch>
        </p:blipFill>
        <p:spPr bwMode="auto">
          <a:xfrm>
            <a:off x="-1" y="0"/>
            <a:ext cx="9211089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Гэрийн даалгавар</a:t>
            </a:r>
            <a:br>
              <a:rPr lang="mn-MN" dirty="0" smtClean="0"/>
            </a:br>
            <a:r>
              <a:rPr lang="mn-MN" dirty="0" smtClean="0"/>
              <a:t> </a:t>
            </a:r>
            <a:r>
              <a:rPr lang="en-US" u="sng" dirty="0" smtClean="0">
                <a:hlinkClick r:id="rId2"/>
              </a:rPr>
              <a:t>www.3dgeography.co.uk</a:t>
            </a:r>
            <a:endParaRPr lang="en-US" dirty="0"/>
          </a:p>
        </p:txBody>
      </p:sp>
      <p:pic>
        <p:nvPicPr>
          <p:cNvPr id="512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23365" t="16731" r="13499" b="20133"/>
          <a:stretch>
            <a:fillRect/>
          </a:stretch>
        </p:blipFill>
        <p:spPr bwMode="auto">
          <a:xfrm>
            <a:off x="0" y="1643050"/>
            <a:ext cx="457203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Content Placeholder 3"/>
          <p:cNvPicPr>
            <a:picLocks noChangeAspect="1" noChangeArrowheads="1"/>
          </p:cNvPicPr>
          <p:nvPr/>
        </p:nvPicPr>
        <p:blipFill>
          <a:blip r:embed="rId4"/>
          <a:srcRect l="13499" t="23044" r="31256" b="18555"/>
          <a:stretch>
            <a:fillRect/>
          </a:stretch>
        </p:blipFill>
        <p:spPr bwMode="auto">
          <a:xfrm>
            <a:off x="4857752" y="3929066"/>
            <a:ext cx="400052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Меркаторын тусгаг</a:t>
            </a:r>
            <a:endParaRPr lang="en-US" dirty="0"/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378" t="11996" r="23364" b="15398"/>
          <a:stretch>
            <a:fillRect/>
          </a:stretch>
        </p:blipFill>
        <p:spPr bwMode="auto">
          <a:xfrm>
            <a:off x="1214414" y="1270466"/>
            <a:ext cx="7143800" cy="5587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8914" name="Picture 2" descr="D:\Aminaa\zur\1280px-World_Scale_from_DMA_Series_1150_map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7248" cy="2457384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/>
          <a:srcRect l="25338" t="11996" r="25337" b="15398"/>
          <a:stretch>
            <a:fillRect/>
          </a:stretch>
        </p:blipFill>
        <p:spPr bwMode="auto">
          <a:xfrm>
            <a:off x="642910" y="2000240"/>
            <a:ext cx="5072098" cy="466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Мольвайдын тусгаг</a:t>
            </a:r>
            <a:endParaRPr lang="en-US" dirty="0"/>
          </a:p>
        </p:txBody>
      </p:sp>
      <p:pic>
        <p:nvPicPr>
          <p:cNvPr id="419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1049" r="5296" b="8453"/>
          <a:stretch>
            <a:fillRect/>
          </a:stretch>
        </p:blipFill>
        <p:spPr bwMode="auto">
          <a:xfrm>
            <a:off x="928662" y="2000240"/>
            <a:ext cx="685804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Мольвайдын тусгаг</a:t>
            </a:r>
            <a:endParaRPr lang="en-US" dirty="0"/>
          </a:p>
        </p:txBody>
      </p:sp>
      <p:pic>
        <p:nvPicPr>
          <p:cNvPr id="430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577" t="11984" r="4798" b="8621"/>
          <a:stretch>
            <a:fillRect/>
          </a:stretch>
        </p:blipFill>
        <p:spPr bwMode="auto">
          <a:xfrm>
            <a:off x="642909" y="1643050"/>
            <a:ext cx="8087321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Гуудын тусгаг</a:t>
            </a:r>
            <a:endParaRPr lang="en-US" dirty="0"/>
          </a:p>
        </p:txBody>
      </p:sp>
      <p:pic>
        <p:nvPicPr>
          <p:cNvPr id="440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5152" r="1661" b="9084"/>
          <a:stretch>
            <a:fillRect/>
          </a:stretch>
        </p:blipFill>
        <p:spPr bwMode="auto">
          <a:xfrm>
            <a:off x="214282" y="1571612"/>
            <a:ext cx="845646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Эскерт </a:t>
            </a:r>
            <a:r>
              <a:rPr lang="en-US" dirty="0" smtClean="0"/>
              <a:t>VI </a:t>
            </a:r>
            <a:r>
              <a:rPr lang="mn-MN" dirty="0" smtClean="0"/>
              <a:t>тусгаг</a:t>
            </a:r>
            <a:endParaRPr lang="en-US" dirty="0"/>
          </a:p>
        </p:txBody>
      </p:sp>
      <p:pic>
        <p:nvPicPr>
          <p:cNvPr id="471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1996" r="5607" b="7506"/>
          <a:stretch>
            <a:fillRect/>
          </a:stretch>
        </p:blipFill>
        <p:spPr bwMode="auto">
          <a:xfrm>
            <a:off x="285720" y="1500174"/>
            <a:ext cx="871188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Азимут</a:t>
            </a:r>
            <a:endParaRPr lang="en-US" dirty="0"/>
          </a:p>
        </p:txBody>
      </p:sp>
      <p:pic>
        <p:nvPicPr>
          <p:cNvPr id="481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51229" y="1600200"/>
            <a:ext cx="724154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91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1996" r="3634" b="9084"/>
          <a:stretch>
            <a:fillRect/>
          </a:stretch>
        </p:blipFill>
        <p:spPr bwMode="auto">
          <a:xfrm>
            <a:off x="0" y="1785926"/>
            <a:ext cx="9211431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7580" t="24623" r="21391" b="12241"/>
          <a:stretch>
            <a:fillRect/>
          </a:stretch>
        </p:blipFill>
        <p:spPr bwMode="auto">
          <a:xfrm>
            <a:off x="-1" y="500042"/>
            <a:ext cx="9386953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Торонтогоос Япон хүртэлх нийслэгийн замыг тодорхойлно уу?</a:t>
            </a:r>
            <a:endParaRPr lang="en-US" dirty="0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7175" t="11996" r="24351" b="31182"/>
          <a:stretch>
            <a:fillRect/>
          </a:stretch>
        </p:blipFill>
        <p:spPr bwMode="auto">
          <a:xfrm>
            <a:off x="357158" y="1500174"/>
            <a:ext cx="2786082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4" descr="D:\Aminaa\zur\world-map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428736"/>
            <a:ext cx="5600700" cy="3343275"/>
          </a:xfrm>
          <a:prstGeom prst="rect">
            <a:avLst/>
          </a:prstGeom>
          <a:noFill/>
        </p:spPr>
      </p:pic>
      <p:cxnSp>
        <p:nvCxnSpPr>
          <p:cNvPr id="7" name="Straight Arrow Connector 6"/>
          <p:cNvCxnSpPr/>
          <p:nvPr/>
        </p:nvCxnSpPr>
        <p:spPr>
          <a:xfrm flipV="1">
            <a:off x="4000496" y="2643182"/>
            <a:ext cx="2214578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mn-MN" sz="3200" dirty="0" smtClean="0"/>
              <a:t>Германы Франкфуртаас АНУ –ын Санфранциско хүрэх дөт замыг олоорой</a:t>
            </a:r>
            <a:endParaRPr lang="en-US" sz="3200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1391" t="13574" r="42108" b="54858"/>
          <a:stretch>
            <a:fillRect/>
          </a:stretch>
        </p:blipFill>
        <p:spPr bwMode="auto">
          <a:xfrm>
            <a:off x="357158" y="1428736"/>
            <a:ext cx="4297028" cy="2322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6193" t="48088" r="42239" b="14030"/>
          <a:stretch>
            <a:fillRect/>
          </a:stretch>
        </p:blipFill>
        <p:spPr bwMode="auto">
          <a:xfrm>
            <a:off x="357158" y="3643266"/>
            <a:ext cx="4286312" cy="3214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60588" t="49456" r="2911" b="20554"/>
          <a:stretch>
            <a:fillRect/>
          </a:stretch>
        </p:blipFill>
        <p:spPr bwMode="auto">
          <a:xfrm>
            <a:off x="4970517" y="2857496"/>
            <a:ext cx="4173483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Гэрийн даалгавар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>
                <a:hlinkClick r:id="rId2"/>
              </a:rPr>
              <a:t>www.3dgeography.co.uk</a:t>
            </a:r>
            <a:r>
              <a:rPr lang="mn-MN" u="sng" dirty="0" smtClean="0"/>
              <a:t>  өөрийн сонирхсон глобусыг бүтээж, Улаанбаатараас  гадагш нисч буй олон улсын нислэгүүдийн дөт замыг тодорхойлж ирээрэй.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</TotalTime>
  <Words>229</Words>
  <Application>Microsoft Office PowerPoint</Application>
  <PresentationFormat>On-screen Show (4:3)</PresentationFormat>
  <Paragraphs>45</Paragraphs>
  <Slides>44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PowerPoint Presentation</vt:lpstr>
      <vt:lpstr>Бид зургийг хардаг уу? Уншдаг уу?</vt:lpstr>
      <vt:lpstr>PowerPoint Presentation</vt:lpstr>
      <vt:lpstr>Дэлхийн загварыг бүтээцгээе</vt:lpstr>
      <vt:lpstr>Хичээлийн зорилго</vt:lpstr>
      <vt:lpstr>Эрт үед дэлхийг хэрхэн төсөөлж байсан бол.....</vt:lpstr>
      <vt:lpstr>Дэлхийг бөмбөрцөг хэлбэртэй гэдгийг нотолцгооё</vt:lpstr>
      <vt:lpstr>Дэлхийг анх тойрон аялсан далайчин</vt:lpstr>
      <vt:lpstr>PowerPoint Presentation</vt:lpstr>
      <vt:lpstr>Газрын зургийг хэрхэн зурдаг бол...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Дэлхийн физик газарзүйн зураг, глобус хоёрын адил болон ялгаатай зүйлүүдийг олж тэмдэглэнэ үү?</vt:lpstr>
      <vt:lpstr>PowerPoint Presentation</vt:lpstr>
      <vt:lpstr>Австрали -8,8 сая км2 Гренланд арал -2,1 сая км 2</vt:lpstr>
      <vt:lpstr>Аляскийн хойг янз бүрийн зурагт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ГАЗАРЗҮЙН ЗУРГИЙН ГАЖИЛТ</vt:lpstr>
      <vt:lpstr>Зургийн гажилт</vt:lpstr>
      <vt:lpstr>PowerPoint Presentation</vt:lpstr>
      <vt:lpstr>Гэрийн даалгавар  www.3dgeography.co.uk</vt:lpstr>
      <vt:lpstr>Меркаторын тусгаг</vt:lpstr>
      <vt:lpstr>PowerPoint Presentation</vt:lpstr>
      <vt:lpstr>Мольвайдын тусгаг</vt:lpstr>
      <vt:lpstr>Мольвайдын тусгаг</vt:lpstr>
      <vt:lpstr>Гуудын тусгаг</vt:lpstr>
      <vt:lpstr>Эскерт VI тусгаг</vt:lpstr>
      <vt:lpstr>Азимут</vt:lpstr>
      <vt:lpstr>PowerPoint Presentation</vt:lpstr>
      <vt:lpstr>PowerPoint Presentation</vt:lpstr>
      <vt:lpstr>Торонтогоос Япон хүртэлх нийслэгийн замыг тодорхойлно уу?</vt:lpstr>
      <vt:lpstr>Германы Франкфуртаас АНУ –ын Санфранциско хүрэх дөт замыг олоорой</vt:lpstr>
      <vt:lpstr>Гэрийн даалгавар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admin</cp:lastModifiedBy>
  <cp:revision>28</cp:revision>
  <dcterms:created xsi:type="dcterms:W3CDTF">2017-09-10T07:25:01Z</dcterms:created>
  <dcterms:modified xsi:type="dcterms:W3CDTF">2019-09-01T07:23:54Z</dcterms:modified>
</cp:coreProperties>
</file>