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86" r:id="rId2"/>
    <p:sldId id="285" r:id="rId3"/>
    <p:sldId id="271" r:id="rId4"/>
    <p:sldId id="265" r:id="rId5"/>
    <p:sldId id="269" r:id="rId6"/>
    <p:sldId id="268" r:id="rId7"/>
    <p:sldId id="294" r:id="rId8"/>
    <p:sldId id="295" r:id="rId9"/>
    <p:sldId id="284" r:id="rId10"/>
    <p:sldId id="292" r:id="rId11"/>
    <p:sldId id="296" r:id="rId12"/>
    <p:sldId id="293" r:id="rId13"/>
  </p:sldIdLst>
  <p:sldSz cx="12192000" cy="6858000"/>
  <p:notesSz cx="6858000" cy="9144000"/>
  <p:embeddedFontLs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D3E4"/>
    <a:srgbClr val="05060B"/>
    <a:srgbClr val="065387"/>
    <a:srgbClr val="63AF24"/>
    <a:srgbClr val="7DD4E5"/>
    <a:srgbClr val="1B2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64" autoAdjust="0"/>
    <p:restoredTop sz="94660"/>
  </p:normalViewPr>
  <p:slideViewPr>
    <p:cSldViewPr snapToGrid="0">
      <p:cViewPr>
        <p:scale>
          <a:sx n="64" d="100"/>
          <a:sy n="64" d="100"/>
        </p:scale>
        <p:origin x="-576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184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0EF05-A812-4F07-8D22-B2E7ACC02F97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64C13-A5E2-40BB-92EA-24A112574F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419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1411217"/>
            <a:ext cx="2292439" cy="523112"/>
            <a:chOff x="0" y="1483787"/>
            <a:chExt cx="2292439" cy="523112"/>
          </a:xfrm>
        </p:grpSpPr>
        <p:sp>
          <p:nvSpPr>
            <p:cNvPr id="4" name="직사각형 3"/>
            <p:cNvSpPr/>
            <p:nvPr userDrawn="1"/>
          </p:nvSpPr>
          <p:spPr>
            <a:xfrm>
              <a:off x="0" y="1483787"/>
              <a:ext cx="2292439" cy="523112"/>
            </a:xfrm>
            <a:prstGeom prst="rect">
              <a:avLst/>
            </a:prstGeom>
            <a:solidFill>
              <a:srgbClr val="0506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/>
            <p:cNvSpPr/>
            <p:nvPr userDrawn="1"/>
          </p:nvSpPr>
          <p:spPr>
            <a:xfrm>
              <a:off x="0" y="1483787"/>
              <a:ext cx="67417" cy="523112"/>
            </a:xfrm>
            <a:prstGeom prst="rect">
              <a:avLst/>
            </a:prstGeom>
            <a:solidFill>
              <a:srgbClr val="7DD4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TextBox 6"/>
          <p:cNvSpPr txBox="1"/>
          <p:nvPr userDrawn="1"/>
        </p:nvSpPr>
        <p:spPr>
          <a:xfrm>
            <a:off x="712112" y="1519706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U-CLASS#1</a:t>
            </a:r>
            <a:endParaRPr lang="ko-KR" altLang="en-US" sz="1600" dirty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712112" y="2155619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Contents#2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12112" y="2791532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Contents#3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712112" y="3427445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Contents#4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712112" y="406335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Contents#5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407" y="2773795"/>
            <a:ext cx="309090" cy="30959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8416" y="2130752"/>
            <a:ext cx="348603" cy="348035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8416" y="3378397"/>
            <a:ext cx="377072" cy="37707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8416" y="4050477"/>
            <a:ext cx="310377" cy="31127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407" y="1508745"/>
            <a:ext cx="326999" cy="32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91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0" y="2020816"/>
            <a:ext cx="2292439" cy="523112"/>
            <a:chOff x="0" y="1483787"/>
            <a:chExt cx="2292439" cy="523112"/>
          </a:xfrm>
        </p:grpSpPr>
        <p:sp>
          <p:nvSpPr>
            <p:cNvPr id="3" name="직사각형 2"/>
            <p:cNvSpPr/>
            <p:nvPr userDrawn="1"/>
          </p:nvSpPr>
          <p:spPr>
            <a:xfrm>
              <a:off x="0" y="1483787"/>
              <a:ext cx="2292439" cy="523112"/>
            </a:xfrm>
            <a:prstGeom prst="rect">
              <a:avLst/>
            </a:prstGeom>
            <a:solidFill>
              <a:srgbClr val="0506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/>
            <p:cNvSpPr/>
            <p:nvPr userDrawn="1"/>
          </p:nvSpPr>
          <p:spPr>
            <a:xfrm>
              <a:off x="0" y="1483787"/>
              <a:ext cx="67417" cy="523112"/>
            </a:xfrm>
            <a:prstGeom prst="rect">
              <a:avLst/>
            </a:prstGeom>
            <a:solidFill>
              <a:srgbClr val="7DD4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 userDrawn="1"/>
        </p:nvSpPr>
        <p:spPr>
          <a:xfrm>
            <a:off x="712112" y="151970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Contents#1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712112" y="2155619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Contents#2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712112" y="2791532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Contents#3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712112" y="3427445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Contents#4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12112" y="406335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Contents#5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407" y="2773795"/>
            <a:ext cx="309090" cy="30959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8416" y="2130752"/>
            <a:ext cx="348603" cy="34803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8416" y="3378397"/>
            <a:ext cx="377072" cy="37707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8416" y="4050477"/>
            <a:ext cx="310377" cy="31127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407" y="1508745"/>
            <a:ext cx="326999" cy="32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01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 userDrawn="1"/>
        </p:nvGrpSpPr>
        <p:grpSpPr>
          <a:xfrm>
            <a:off x="0" y="2688473"/>
            <a:ext cx="2292439" cy="523112"/>
            <a:chOff x="0" y="1483787"/>
            <a:chExt cx="2292439" cy="523112"/>
          </a:xfrm>
        </p:grpSpPr>
        <p:sp>
          <p:nvSpPr>
            <p:cNvPr id="4" name="직사각형 3"/>
            <p:cNvSpPr/>
            <p:nvPr userDrawn="1"/>
          </p:nvSpPr>
          <p:spPr>
            <a:xfrm>
              <a:off x="0" y="1483787"/>
              <a:ext cx="2292439" cy="523112"/>
            </a:xfrm>
            <a:prstGeom prst="rect">
              <a:avLst/>
            </a:prstGeom>
            <a:solidFill>
              <a:srgbClr val="0506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직사각형 4"/>
            <p:cNvSpPr/>
            <p:nvPr userDrawn="1"/>
          </p:nvSpPr>
          <p:spPr>
            <a:xfrm>
              <a:off x="0" y="1483787"/>
              <a:ext cx="67417" cy="523112"/>
            </a:xfrm>
            <a:prstGeom prst="rect">
              <a:avLst/>
            </a:prstGeom>
            <a:solidFill>
              <a:srgbClr val="7DD4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 userDrawn="1"/>
        </p:nvSpPr>
        <p:spPr>
          <a:xfrm>
            <a:off x="712112" y="151970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Contents#1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712112" y="2155619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Contents#2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712112" y="2791532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Contents#3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12112" y="3427445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Contents#4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712112" y="406335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Contents#5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407" y="2773795"/>
            <a:ext cx="309090" cy="30959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8416" y="2130752"/>
            <a:ext cx="348603" cy="34803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8416" y="3378397"/>
            <a:ext cx="377072" cy="37707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8416" y="4050477"/>
            <a:ext cx="310377" cy="31127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407" y="1508745"/>
            <a:ext cx="326999" cy="32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25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 userDrawn="1"/>
        </p:nvGrpSpPr>
        <p:grpSpPr>
          <a:xfrm>
            <a:off x="0" y="3312587"/>
            <a:ext cx="2292439" cy="523112"/>
            <a:chOff x="0" y="1483787"/>
            <a:chExt cx="2292439" cy="523112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0" y="1483787"/>
              <a:ext cx="2292439" cy="523112"/>
            </a:xfrm>
            <a:prstGeom prst="rect">
              <a:avLst/>
            </a:prstGeom>
            <a:solidFill>
              <a:srgbClr val="0506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1483787"/>
              <a:ext cx="67417" cy="523112"/>
            </a:xfrm>
            <a:prstGeom prst="rect">
              <a:avLst/>
            </a:prstGeom>
            <a:solidFill>
              <a:srgbClr val="7DD4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TextBox 10"/>
          <p:cNvSpPr txBox="1"/>
          <p:nvPr userDrawn="1"/>
        </p:nvSpPr>
        <p:spPr>
          <a:xfrm>
            <a:off x="712112" y="151970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Contents#1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712112" y="2155619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Contents#2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712112" y="2791532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Contents#3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712112" y="3427445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Contents#4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712112" y="406335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Contents#5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407" y="2773795"/>
            <a:ext cx="309090" cy="309594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8416" y="2130752"/>
            <a:ext cx="348603" cy="348035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8416" y="3378397"/>
            <a:ext cx="377072" cy="37707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8416" y="4050477"/>
            <a:ext cx="310377" cy="31127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407" y="1508745"/>
            <a:ext cx="326999" cy="32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50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 userDrawn="1"/>
        </p:nvGrpSpPr>
        <p:grpSpPr>
          <a:xfrm>
            <a:off x="0" y="3951215"/>
            <a:ext cx="2292439" cy="523112"/>
            <a:chOff x="0" y="1483787"/>
            <a:chExt cx="2292439" cy="523112"/>
          </a:xfrm>
        </p:grpSpPr>
        <p:sp>
          <p:nvSpPr>
            <p:cNvPr id="11" name="직사각형 10"/>
            <p:cNvSpPr/>
            <p:nvPr userDrawn="1"/>
          </p:nvSpPr>
          <p:spPr>
            <a:xfrm>
              <a:off x="0" y="1483787"/>
              <a:ext cx="2292439" cy="523112"/>
            </a:xfrm>
            <a:prstGeom prst="rect">
              <a:avLst/>
            </a:prstGeom>
            <a:solidFill>
              <a:srgbClr val="0506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 userDrawn="1"/>
          </p:nvSpPr>
          <p:spPr>
            <a:xfrm>
              <a:off x="0" y="1483787"/>
              <a:ext cx="67417" cy="523112"/>
            </a:xfrm>
            <a:prstGeom prst="rect">
              <a:avLst/>
            </a:prstGeom>
            <a:solidFill>
              <a:srgbClr val="7DD4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 userDrawn="1"/>
        </p:nvSpPr>
        <p:spPr>
          <a:xfrm>
            <a:off x="712112" y="151970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Contents#1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712112" y="2155619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Contents#2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712112" y="2791532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Contents#3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712112" y="3427445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Contents#4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712112" y="4063356"/>
            <a:ext cx="12752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Contents#5</a:t>
            </a:r>
            <a:endParaRPr lang="ko-KR" altLang="en-US" sz="160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2407" y="2773795"/>
            <a:ext cx="309090" cy="309594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8416" y="2130752"/>
            <a:ext cx="348603" cy="34803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8416" y="3378397"/>
            <a:ext cx="377072" cy="377072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08416" y="4050477"/>
            <a:ext cx="310377" cy="31127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407" y="1508745"/>
            <a:ext cx="326999" cy="32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12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210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470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838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622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285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65F28D-C39D-47B8-8FC4-2B784F88D3B4}" type="datetimeFigureOut">
              <a:rPr lang="ko-KR" altLang="en-US" smtClean="0"/>
              <a:t>2019-09-05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763F792-C80B-4EB2-BB75-225D346B46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918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-1" y="0"/>
            <a:ext cx="2292439" cy="6858000"/>
          </a:xfrm>
          <a:prstGeom prst="rect">
            <a:avLst/>
          </a:prstGeom>
          <a:solidFill>
            <a:srgbClr val="1B2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 userDrawn="1"/>
        </p:nvSpPr>
        <p:spPr>
          <a:xfrm>
            <a:off x="2292438" y="0"/>
            <a:ext cx="9899562" cy="7083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5400" dist="25400" dir="5400000" algn="t" rotWithShape="0">
              <a:prstClr val="black">
                <a:alpha val="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30" y="56242"/>
            <a:ext cx="1628775" cy="666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078" y="6191250"/>
            <a:ext cx="1628775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59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나눔바른고딕 Light" panose="020B0603020101020101" pitchFamily="50" charset="-127"/>
          <a:ea typeface="나눔바른고딕 Light" panose="020B0603020101020101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mv"/><Relationship Id="rId1" Type="http://schemas.openxmlformats.org/officeDocument/2006/relationships/video" Target="NULL" TargetMode="External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9.png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0.jpg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0.jpg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8.xml"/><Relationship Id="rId3" Type="http://schemas.openxmlformats.org/officeDocument/2006/relationships/image" Target="../media/image12.png"/><Relationship Id="rId7" Type="http://schemas.openxmlformats.org/officeDocument/2006/relationships/slide" Target="slide5.xml"/><Relationship Id="rId12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image" Target="../media/image10.jpg"/><Relationship Id="rId10" Type="http://schemas.openxmlformats.org/officeDocument/2006/relationships/slide" Target="slide11.xml"/><Relationship Id="rId4" Type="http://schemas.openxmlformats.org/officeDocument/2006/relationships/slide" Target="slide2.xml"/><Relationship Id="rId9" Type="http://schemas.openxmlformats.org/officeDocument/2006/relationships/slide" Target="slide7.xml"/><Relationship Id="rId1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8.xml"/><Relationship Id="rId3" Type="http://schemas.openxmlformats.org/officeDocument/2006/relationships/image" Target="../media/image13.png"/><Relationship Id="rId7" Type="http://schemas.openxmlformats.org/officeDocument/2006/relationships/slide" Target="slide5.xml"/><Relationship Id="rId12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image" Target="../media/image10.jpg"/><Relationship Id="rId10" Type="http://schemas.openxmlformats.org/officeDocument/2006/relationships/slide" Target="slide11.xml"/><Relationship Id="rId4" Type="http://schemas.openxmlformats.org/officeDocument/2006/relationships/slide" Target="slide2.xml"/><Relationship Id="rId9" Type="http://schemas.openxmlformats.org/officeDocument/2006/relationships/slide" Target="slide7.xml"/><Relationship Id="rId1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0.jpg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0.jpg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slide" Target="slide9.xml"/><Relationship Id="rId3" Type="http://schemas.openxmlformats.org/officeDocument/2006/relationships/slideLayout" Target="../slideLayouts/slideLayout7.xml"/><Relationship Id="rId7" Type="http://schemas.openxmlformats.org/officeDocument/2006/relationships/slide" Target="slide2.xml"/><Relationship Id="rId12" Type="http://schemas.openxmlformats.org/officeDocument/2006/relationships/slide" Target="slide11.xml"/><Relationship Id="rId17" Type="http://schemas.openxmlformats.org/officeDocument/2006/relationships/image" Target="../media/image16.png"/><Relationship Id="rId2" Type="http://schemas.microsoft.com/office/2007/relationships/media" Target="../media/media2.wmv"/><Relationship Id="rId16" Type="http://schemas.openxmlformats.org/officeDocument/2006/relationships/slide" Target="slide10.xml"/><Relationship Id="rId1" Type="http://schemas.openxmlformats.org/officeDocument/2006/relationships/video" Target="NULL" TargetMode="External"/><Relationship Id="rId6" Type="http://schemas.openxmlformats.org/officeDocument/2006/relationships/slide" Target="slide4.xml"/><Relationship Id="rId11" Type="http://schemas.openxmlformats.org/officeDocument/2006/relationships/slide" Target="slide7.xml"/><Relationship Id="rId5" Type="http://schemas.openxmlformats.org/officeDocument/2006/relationships/image" Target="../media/image15.png"/><Relationship Id="rId15" Type="http://schemas.openxmlformats.org/officeDocument/2006/relationships/slide" Target="slide8.xml"/><Relationship Id="rId10" Type="http://schemas.openxmlformats.org/officeDocument/2006/relationships/slide" Target="slide6.xml"/><Relationship Id="rId4" Type="http://schemas.openxmlformats.org/officeDocument/2006/relationships/image" Target="../media/image14.png"/><Relationship Id="rId9" Type="http://schemas.openxmlformats.org/officeDocument/2006/relationships/slide" Target="slide5.xml"/><Relationship Id="rId1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2.xml"/><Relationship Id="rId7" Type="http://schemas.openxmlformats.org/officeDocument/2006/relationships/slide" Target="slide7.xml"/><Relationship Id="rId12" Type="http://schemas.openxmlformats.org/officeDocument/2006/relationships/slide" Target="slide1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slide" Target="slide3.xml"/><Relationship Id="rId4" Type="http://schemas.openxmlformats.org/officeDocument/2006/relationships/image" Target="../media/image10.jpg"/><Relationship Id="rId9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0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3.xml"/><Relationship Id="rId5" Type="http://schemas.openxmlformats.org/officeDocument/2006/relationships/hyperlink" Target="http://59.153.84.101/moodle" TargetMode="External"/><Relationship Id="rId10" Type="http://schemas.openxmlformats.org/officeDocument/2006/relationships/slide" Target="slide9.xml"/><Relationship Id="rId4" Type="http://schemas.openxmlformats.org/officeDocument/2006/relationships/image" Target="../media/image10.jpg"/><Relationship Id="rId9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7.xml"/><Relationship Id="rId10" Type="http://schemas.openxmlformats.org/officeDocument/2006/relationships/slide" Target="slide10.xml"/><Relationship Id="rId4" Type="http://schemas.openxmlformats.org/officeDocument/2006/relationships/slide" Target="slide6.xml"/><Relationship Id="rId9" Type="http://schemas.openxmlformats.org/officeDocument/2006/relationships/slide" Target="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4" y="784640"/>
            <a:ext cx="1936055" cy="56611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800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40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경기도</a:t>
            </a:r>
            <a:endParaRPr lang="en-US" altLang="ko-KR" sz="4000" b="1" dirty="0" smtClean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en-US" altLang="ko-KR" sz="48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ODA</a:t>
            </a:r>
            <a:endParaRPr lang="mn-MN" altLang="ko-KR" sz="3600" b="1" dirty="0" smtClean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mn-MN" altLang="ko-KR" sz="48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4400" b="1" dirty="0" smtClean="0">
                <a:solidFill>
                  <a:srgbClr val="0070C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몽골</a:t>
            </a:r>
            <a:r>
              <a:rPr lang="ko-KR" altLang="en-US" sz="4400" b="1" dirty="0" smtClean="0">
                <a:solidFill>
                  <a:srgbClr val="FF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스마트</a:t>
            </a:r>
            <a:r>
              <a:rPr lang="ko-KR" altLang="en-US" sz="4400" b="1" dirty="0" smtClean="0">
                <a:solidFill>
                  <a:srgbClr val="0070C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한국어교실</a:t>
            </a:r>
            <a:endParaRPr lang="en-US" altLang="ko-KR" sz="4400" b="1" dirty="0" smtClean="0">
              <a:solidFill>
                <a:srgbClr val="0070C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4400" b="1" dirty="0" smtClean="0">
                <a:solidFill>
                  <a:srgbClr val="0070C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구축</a:t>
            </a:r>
            <a:endParaRPr lang="en-US" altLang="ko-KR" sz="4400" b="1" dirty="0" smtClean="0">
              <a:solidFill>
                <a:srgbClr val="0070C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4400" b="1" dirty="0" smtClean="0">
                <a:solidFill>
                  <a:srgbClr val="0070C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</a:t>
            </a:r>
            <a:r>
              <a:rPr lang="mn-MN" altLang="ko-KR" sz="44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endParaRPr lang="ko-KR" altLang="en-US" sz="4400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3" name="경기도 노래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1767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6801" y="1092707"/>
            <a:ext cx="8045922" cy="452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1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547" y="711003"/>
            <a:ext cx="1540243" cy="770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584" y="711003"/>
            <a:ext cx="1157288" cy="7701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86557" y="2129097"/>
            <a:ext cx="7908325" cy="206210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/>
              <a:t>경기도 </a:t>
            </a:r>
            <a:r>
              <a:rPr lang="ko-KR" altLang="en-US" sz="4400" dirty="0" smtClean="0"/>
              <a:t>공적개발원조</a:t>
            </a:r>
            <a:r>
              <a:rPr lang="en-US" altLang="ko-KR" sz="4400" dirty="0" smtClean="0"/>
              <a:t>(</a:t>
            </a:r>
            <a:r>
              <a:rPr lang="en-US" altLang="ko-KR" sz="4400" b="1" dirty="0" smtClean="0"/>
              <a:t>ODA</a:t>
            </a:r>
            <a:r>
              <a:rPr lang="en-US" altLang="ko-KR" sz="4400" dirty="0" smtClean="0"/>
              <a:t>)</a:t>
            </a:r>
          </a:p>
          <a:p>
            <a:pPr algn="ctr"/>
            <a:r>
              <a:rPr lang="en-US" altLang="ko-KR" sz="4400" dirty="0" smtClean="0"/>
              <a:t> </a:t>
            </a:r>
            <a:r>
              <a:rPr lang="en-US" altLang="ko-KR" sz="4400" b="1" dirty="0" smtClean="0"/>
              <a:t> </a:t>
            </a:r>
            <a:endParaRPr lang="en-US" altLang="ko-KR" sz="4400" b="1" dirty="0" smtClean="0"/>
          </a:p>
          <a:p>
            <a:pPr algn="ctr"/>
            <a:r>
              <a:rPr lang="ko-KR" altLang="en-US" sz="4000" b="1" dirty="0"/>
              <a:t>몽골한국어스마트교실구축사업 </a:t>
            </a:r>
            <a:endParaRPr lang="ko-KR" altLang="en-US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101547" y="5017003"/>
            <a:ext cx="7908325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/>
              <a:t>2019.09.05</a:t>
            </a:r>
            <a:endParaRPr lang="ko-KR" altLang="en-US" sz="4000" b="1" dirty="0"/>
          </a:p>
        </p:txBody>
      </p:sp>
      <p:sp>
        <p:nvSpPr>
          <p:cNvPr id="12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7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0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1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2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915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텍스트 개체 틀 2"/>
          <p:cNvSpPr txBox="1">
            <a:spLocks/>
          </p:cNvSpPr>
          <p:nvPr/>
        </p:nvSpPr>
        <p:spPr>
          <a:xfrm>
            <a:off x="2788170" y="1080895"/>
            <a:ext cx="3314935" cy="12875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2014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 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SCHOOL BOX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5" name="Picture 1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17" name="텍스트 개체 틀 2"/>
          <p:cNvSpPr txBox="1">
            <a:spLocks/>
          </p:cNvSpPr>
          <p:nvPr/>
        </p:nvSpPr>
        <p:spPr>
          <a:xfrm>
            <a:off x="2622498" y="113179"/>
            <a:ext cx="4168267" cy="54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Solution</a:t>
            </a:r>
            <a:r>
              <a:rPr lang="ko-KR" altLang="en-US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의 변천</a:t>
            </a:r>
            <a:endParaRPr lang="ko-KR" altLang="en-US" sz="32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8" name="텍스트 개체 틀 2"/>
          <p:cNvSpPr txBox="1">
            <a:spLocks/>
          </p:cNvSpPr>
          <p:nvPr/>
        </p:nvSpPr>
        <p:spPr>
          <a:xfrm>
            <a:off x="4445637" y="2912192"/>
            <a:ext cx="4707692" cy="13150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2015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 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SAMSUNG  IWB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9" name="텍스트 개체 틀 2"/>
          <p:cNvSpPr txBox="1">
            <a:spLocks/>
          </p:cNvSpPr>
          <p:nvPr/>
        </p:nvSpPr>
        <p:spPr>
          <a:xfrm>
            <a:off x="6942555" y="4518637"/>
            <a:ext cx="4707692" cy="15182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2016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U-CLASS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0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1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2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4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5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6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7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8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9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691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2"/>
          <p:cNvSpPr txBox="1">
            <a:spLocks/>
          </p:cNvSpPr>
          <p:nvPr/>
        </p:nvSpPr>
        <p:spPr>
          <a:xfrm>
            <a:off x="3059112" y="2215663"/>
            <a:ext cx="2825873" cy="656492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b="1" dirty="0" smtClean="0">
                <a:solidFill>
                  <a:srgbClr val="FF0000"/>
                </a:solidFill>
              </a:rPr>
              <a:t>선생님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(</a:t>
            </a:r>
            <a:r>
              <a:rPr lang="mn-MN" altLang="ko-KR" sz="3200" b="1" dirty="0" smtClean="0">
                <a:solidFill>
                  <a:srgbClr val="FF0000"/>
                </a:solidFill>
              </a:rPr>
              <a:t>Багш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)</a:t>
            </a:r>
            <a:endParaRPr lang="ko-KR" altLang="en-US" sz="3200" b="1" dirty="0">
              <a:solidFill>
                <a:srgbClr val="00B05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" name="텍스트 개체 틀 2"/>
          <p:cNvSpPr txBox="1">
            <a:spLocks/>
          </p:cNvSpPr>
          <p:nvPr/>
        </p:nvSpPr>
        <p:spPr>
          <a:xfrm>
            <a:off x="2774617" y="1076075"/>
            <a:ext cx="4196376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гэдэг ?</a:t>
            </a:r>
            <a:endParaRPr lang="ko-KR" altLang="en-US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02855" y="116115"/>
            <a:ext cx="515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U-CLASS</a:t>
            </a:r>
            <a:r>
              <a:rPr lang="mn-MN" altLang="ko-KR" sz="2400" dirty="0" smtClean="0"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2400" dirty="0" smtClean="0"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SOLUTION</a:t>
            </a:r>
            <a:endParaRPr lang="ko-KR" altLang="en-US" sz="2400" dirty="0"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5" name="텍스트 개체 틀 2"/>
          <p:cNvSpPr txBox="1">
            <a:spLocks/>
          </p:cNvSpPr>
          <p:nvPr/>
        </p:nvSpPr>
        <p:spPr>
          <a:xfrm>
            <a:off x="8283746" y="2239110"/>
            <a:ext cx="2599126" cy="668215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학생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(</a:t>
            </a:r>
            <a:r>
              <a:rPr lang="mn-MN" altLang="ko-KR" sz="3200" b="1" dirty="0" smtClean="0">
                <a:solidFill>
                  <a:srgbClr val="0070C0"/>
                </a:solidFill>
              </a:rPr>
              <a:t>Сурагч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)</a:t>
            </a:r>
            <a:endParaRPr lang="mn-MN" altLang="ko-KR" sz="3200" dirty="0" smtClean="0"/>
          </a:p>
        </p:txBody>
      </p:sp>
      <p:sp>
        <p:nvSpPr>
          <p:cNvPr id="6" name="텍스트 개체 틀 2"/>
          <p:cNvSpPr txBox="1">
            <a:spLocks/>
          </p:cNvSpPr>
          <p:nvPr/>
        </p:nvSpPr>
        <p:spPr>
          <a:xfrm>
            <a:off x="3059113" y="3492708"/>
            <a:ext cx="7823759" cy="1013513"/>
          </a:xfrm>
          <a:prstGeom prst="rect">
            <a:avLst/>
          </a:prstGeom>
          <a:solidFill>
            <a:srgbClr val="065387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C000"/>
                </a:solidFill>
              </a:rPr>
              <a:t>양방향 화면전송</a:t>
            </a:r>
            <a:endParaRPr lang="mn-MN" altLang="ko-KR" sz="3200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en-US" altLang="ko-KR" sz="3200" b="1" dirty="0" smtClean="0">
                <a:solidFill>
                  <a:srgbClr val="FFC000"/>
                </a:solidFill>
              </a:rPr>
              <a:t>(</a:t>
            </a:r>
            <a:r>
              <a:rPr lang="mn-MN" altLang="ko-KR" sz="2400" b="1" dirty="0" smtClean="0">
                <a:solidFill>
                  <a:srgbClr val="FFC000"/>
                </a:solidFill>
              </a:rPr>
              <a:t>Хоёр хоорондын дэлгэцийн дүрс солилцох</a:t>
            </a:r>
            <a:r>
              <a:rPr lang="en-US" altLang="ko-KR" sz="3200" b="1" dirty="0" smtClean="0">
                <a:solidFill>
                  <a:srgbClr val="FFC000"/>
                </a:solidFill>
              </a:rPr>
              <a:t>)</a:t>
            </a:r>
            <a:endParaRPr lang="mn-MN" altLang="ko-KR" sz="3200" dirty="0" smtClean="0"/>
          </a:p>
        </p:txBody>
      </p:sp>
      <p:sp>
        <p:nvSpPr>
          <p:cNvPr id="7" name="텍스트 개체 틀 2"/>
          <p:cNvSpPr txBox="1">
            <a:spLocks/>
          </p:cNvSpPr>
          <p:nvPr/>
        </p:nvSpPr>
        <p:spPr>
          <a:xfrm>
            <a:off x="3059113" y="5002762"/>
            <a:ext cx="7823759" cy="1175299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FF00"/>
                </a:solidFill>
              </a:rPr>
              <a:t>스마트교육솔루션</a:t>
            </a:r>
            <a:endParaRPr lang="mn-MN" altLang="ko-KR" sz="3200" b="1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US" altLang="ko-KR" sz="3200" b="1" dirty="0" smtClean="0">
                <a:solidFill>
                  <a:srgbClr val="FFFF00"/>
                </a:solidFill>
              </a:rPr>
              <a:t>(</a:t>
            </a:r>
            <a:r>
              <a:rPr lang="mn-MN" altLang="ko-KR" sz="2000" b="1" dirty="0" smtClean="0">
                <a:solidFill>
                  <a:srgbClr val="FFFF00"/>
                </a:solidFill>
              </a:rPr>
              <a:t>Смарт боловсролын цахим хангамж</a:t>
            </a:r>
            <a:r>
              <a:rPr lang="en-US" altLang="ko-KR" sz="3200" b="1" dirty="0" smtClean="0">
                <a:solidFill>
                  <a:srgbClr val="FFFF00"/>
                </a:solidFill>
              </a:rPr>
              <a:t>)</a:t>
            </a:r>
            <a:endParaRPr lang="ko-KR" altLang="en-US" sz="3200" b="1" dirty="0">
              <a:solidFill>
                <a:srgbClr val="FFFF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979802" y="2280814"/>
            <a:ext cx="2139461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5973941" y="2749735"/>
            <a:ext cx="2145322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24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5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6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7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8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9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0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1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2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61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  <p:bldP spid="6" grpId="0" animBg="1"/>
      <p:bldP spid="7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1" y="2059547"/>
            <a:ext cx="3939198" cy="24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2"/>
          <p:cNvSpPr txBox="1">
            <a:spLocks/>
          </p:cNvSpPr>
          <p:nvPr/>
        </p:nvSpPr>
        <p:spPr>
          <a:xfrm>
            <a:off x="2468984" y="98856"/>
            <a:ext cx="4196376" cy="5496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Teacher</a:t>
            </a:r>
            <a:endParaRPr lang="ko-KR" altLang="en-US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" name="텍스트 개체 틀 2"/>
          <p:cNvSpPr txBox="1">
            <a:spLocks/>
          </p:cNvSpPr>
          <p:nvPr/>
        </p:nvSpPr>
        <p:spPr>
          <a:xfrm>
            <a:off x="2902856" y="1078819"/>
            <a:ext cx="2982130" cy="41631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0000"/>
                </a:solidFill>
              </a:rPr>
              <a:t>선생님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(</a:t>
            </a:r>
            <a:r>
              <a:rPr lang="mn-MN" altLang="ko-KR" sz="3200" b="1" dirty="0" smtClean="0">
                <a:solidFill>
                  <a:srgbClr val="FF0000"/>
                </a:solidFill>
              </a:rPr>
              <a:t>Багш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)</a:t>
            </a:r>
          </a:p>
          <a:p>
            <a:pPr marL="0" indent="0" algn="ctr">
              <a:buNone/>
            </a:pPr>
            <a:endParaRPr lang="en-US" altLang="ko-KR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endParaRPr lang="en-US" altLang="ko-KR" b="1" dirty="0">
              <a:solidFill>
                <a:schemeClr val="tx1">
                  <a:lumMod val="95000"/>
                  <a:lumOff val="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모니터링</a:t>
            </a:r>
            <a:endParaRPr lang="mn-MN" altLang="ko-KR" b="1" dirty="0" smtClean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원격 제어</a:t>
            </a:r>
            <a:endParaRPr lang="ko-KR" altLang="en-US" b="1" dirty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5" name="텍스트 개체 틀 2"/>
          <p:cNvSpPr txBox="1">
            <a:spLocks/>
          </p:cNvSpPr>
          <p:nvPr/>
        </p:nvSpPr>
        <p:spPr>
          <a:xfrm>
            <a:off x="8283746" y="1102266"/>
            <a:ext cx="2923514" cy="6682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학생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(</a:t>
            </a:r>
            <a:r>
              <a:rPr lang="mn-MN" altLang="ko-KR" sz="3200" b="1" dirty="0" smtClean="0">
                <a:solidFill>
                  <a:srgbClr val="0070C0"/>
                </a:solidFill>
              </a:rPr>
              <a:t>Сурагч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)</a:t>
            </a:r>
            <a:endParaRPr lang="mn-MN" altLang="ko-KR" sz="3200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6805354" y="2590343"/>
            <a:ext cx="1588475" cy="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6614491" y="4203789"/>
            <a:ext cx="1779338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텍스트 개체 틀 2"/>
          <p:cNvSpPr txBox="1">
            <a:spLocks/>
          </p:cNvSpPr>
          <p:nvPr/>
        </p:nvSpPr>
        <p:spPr>
          <a:xfrm>
            <a:off x="2624891" y="5241925"/>
            <a:ext cx="7823759" cy="12303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0000"/>
                </a:solidFill>
              </a:rPr>
              <a:t>실시간</a:t>
            </a:r>
            <a:r>
              <a:rPr lang="mn-MN" altLang="ko-KR" sz="3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3200" b="1" dirty="0" smtClean="0">
                <a:solidFill>
                  <a:srgbClr val="FF0000"/>
                </a:solidFill>
              </a:rPr>
              <a:t>확인</a:t>
            </a:r>
            <a:r>
              <a:rPr lang="en-US" altLang="ko-KR" sz="3200" dirty="0" smtClean="0"/>
              <a:t>, </a:t>
            </a:r>
          </a:p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0000"/>
                </a:solidFill>
              </a:rPr>
              <a:t>양방향화면전송</a:t>
            </a:r>
            <a:r>
              <a:rPr lang="ko-KR" altLang="en-US" sz="3200" dirty="0" smtClean="0"/>
              <a:t>을 통해 수업 진행</a:t>
            </a:r>
            <a:endParaRPr lang="ko-KR" altLang="en-US" sz="3200" b="1" dirty="0">
              <a:solidFill>
                <a:srgbClr val="00B05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250" y="2084154"/>
            <a:ext cx="2520506" cy="2365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25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6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7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8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9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0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1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2" name="텍스트 개체 틀 2">
            <a:hlinkClick r:id="rId13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3" name="텍스트 개체 틀 2">
            <a:hlinkClick r:id="rId14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636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16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91" y="2059547"/>
            <a:ext cx="3939198" cy="24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2"/>
          <p:cNvSpPr txBox="1">
            <a:spLocks/>
          </p:cNvSpPr>
          <p:nvPr/>
        </p:nvSpPr>
        <p:spPr>
          <a:xfrm>
            <a:off x="2468984" y="98856"/>
            <a:ext cx="4196376" cy="5496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Student</a:t>
            </a:r>
            <a:endParaRPr lang="ko-KR" altLang="en-US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" name="텍스트 개체 틀 2"/>
          <p:cNvSpPr txBox="1">
            <a:spLocks/>
          </p:cNvSpPr>
          <p:nvPr/>
        </p:nvSpPr>
        <p:spPr>
          <a:xfrm>
            <a:off x="2902856" y="1078819"/>
            <a:ext cx="2982130" cy="41631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200" b="1" dirty="0" smtClean="0">
                <a:solidFill>
                  <a:srgbClr val="FF0000"/>
                </a:solidFill>
              </a:rPr>
              <a:t>선생님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(</a:t>
            </a:r>
            <a:r>
              <a:rPr lang="mn-MN" altLang="ko-KR" sz="3200" b="1" dirty="0" smtClean="0">
                <a:solidFill>
                  <a:srgbClr val="FF0000"/>
                </a:solidFill>
              </a:rPr>
              <a:t>Багш</a:t>
            </a:r>
            <a:r>
              <a:rPr lang="en-US" altLang="ko-KR" sz="3200" b="1" dirty="0" smtClean="0">
                <a:solidFill>
                  <a:srgbClr val="FF0000"/>
                </a:solidFill>
              </a:rPr>
              <a:t>)</a:t>
            </a:r>
          </a:p>
          <a:p>
            <a:pPr marL="0" indent="0" algn="ctr">
              <a:buNone/>
            </a:pPr>
            <a:endParaRPr lang="en-US" altLang="ko-KR" b="1" dirty="0" smtClean="0">
              <a:solidFill>
                <a:schemeClr val="tx1">
                  <a:lumMod val="95000"/>
                  <a:lumOff val="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endParaRPr lang="en-US" altLang="ko-KR" b="1" dirty="0">
              <a:solidFill>
                <a:schemeClr val="tx1">
                  <a:lumMod val="95000"/>
                  <a:lumOff val="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모니터링</a:t>
            </a:r>
            <a:endParaRPr lang="mn-MN" altLang="ko-KR" b="1" dirty="0" smtClean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원격 제어</a:t>
            </a:r>
            <a:endParaRPr lang="ko-KR" altLang="en-US" b="1" dirty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5" name="텍스트 개체 틀 2"/>
          <p:cNvSpPr txBox="1">
            <a:spLocks/>
          </p:cNvSpPr>
          <p:nvPr/>
        </p:nvSpPr>
        <p:spPr>
          <a:xfrm>
            <a:off x="8283746" y="1102266"/>
            <a:ext cx="2923514" cy="6682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3200" b="1" dirty="0" smtClean="0">
                <a:solidFill>
                  <a:srgbClr val="0070C0"/>
                </a:solidFill>
              </a:rPr>
              <a:t>학생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(</a:t>
            </a:r>
            <a:r>
              <a:rPr lang="mn-MN" altLang="ko-KR" sz="3200" b="1" dirty="0" smtClean="0">
                <a:solidFill>
                  <a:srgbClr val="0070C0"/>
                </a:solidFill>
              </a:rPr>
              <a:t>Сурагч</a:t>
            </a:r>
            <a:r>
              <a:rPr lang="en-US" altLang="ko-KR" sz="3200" b="1" dirty="0" smtClean="0">
                <a:solidFill>
                  <a:srgbClr val="0070C0"/>
                </a:solidFill>
              </a:rPr>
              <a:t>)</a:t>
            </a:r>
            <a:endParaRPr lang="mn-MN" altLang="ko-KR" sz="3200" dirty="0" smtClean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6805354" y="2590343"/>
            <a:ext cx="1588475" cy="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6614491" y="4203789"/>
            <a:ext cx="1779338" cy="0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텍스트 개체 틀 2"/>
          <p:cNvSpPr txBox="1">
            <a:spLocks/>
          </p:cNvSpPr>
          <p:nvPr/>
        </p:nvSpPr>
        <p:spPr>
          <a:xfrm>
            <a:off x="2624891" y="5241925"/>
            <a:ext cx="7823759" cy="12303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ko-KR" sz="3200" b="1" dirty="0">
                <a:solidFill>
                  <a:srgbClr val="C00000"/>
                </a:solidFill>
              </a:rPr>
              <a:t>파일전송</a:t>
            </a:r>
            <a:r>
              <a:rPr lang="ko-KR" altLang="ko-KR" sz="3200" dirty="0"/>
              <a:t> 및 </a:t>
            </a:r>
            <a:r>
              <a:rPr lang="ko-KR" altLang="ko-KR" sz="3200" b="1" dirty="0" smtClean="0">
                <a:solidFill>
                  <a:srgbClr val="C00000"/>
                </a:solidFill>
              </a:rPr>
              <a:t>판서기능</a:t>
            </a:r>
            <a:endParaRPr lang="en-US" altLang="ko-KR" sz="3200" dirty="0" smtClean="0"/>
          </a:p>
          <a:p>
            <a:pPr marL="0" indent="0" algn="ctr">
              <a:buNone/>
            </a:pPr>
            <a:r>
              <a:rPr lang="ko-KR" altLang="ko-KR" sz="3200" dirty="0" smtClean="0"/>
              <a:t>선생님과 </a:t>
            </a:r>
            <a:r>
              <a:rPr lang="ko-KR" altLang="ko-KR" sz="3200" dirty="0"/>
              <a:t>양방향수업</a:t>
            </a:r>
            <a:endParaRPr lang="ko-KR" altLang="en-US" sz="3200" b="1" dirty="0">
              <a:solidFill>
                <a:srgbClr val="00B05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635" y="2126600"/>
            <a:ext cx="2714625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25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6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7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8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9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0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1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2" name="텍스트 개체 틀 2">
            <a:hlinkClick r:id="rId13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33" name="텍스트 개체 틀 2">
            <a:hlinkClick r:id="rId14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307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16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텍스트 개체 틀 2"/>
          <p:cNvSpPr txBox="1">
            <a:spLocks/>
          </p:cNvSpPr>
          <p:nvPr/>
        </p:nvSpPr>
        <p:spPr>
          <a:xfrm>
            <a:off x="2593300" y="901013"/>
            <a:ext cx="5846162" cy="12875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2014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 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빔 프로젝터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, OEM tab 20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5" name="Picture 1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17" name="텍스트 개체 틀 2"/>
          <p:cNvSpPr txBox="1">
            <a:spLocks/>
          </p:cNvSpPr>
          <p:nvPr/>
        </p:nvSpPr>
        <p:spPr>
          <a:xfrm>
            <a:off x="2622498" y="113179"/>
            <a:ext cx="4168267" cy="54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장</a:t>
            </a:r>
            <a:r>
              <a:rPr lang="ko-KR" altLang="en-US" sz="32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비</a:t>
            </a:r>
            <a:r>
              <a:rPr lang="ko-KR" altLang="en-US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의 변천</a:t>
            </a:r>
            <a:endParaRPr lang="ko-KR" altLang="en-US" sz="32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8" name="텍스트 개체 틀 2"/>
          <p:cNvSpPr txBox="1">
            <a:spLocks/>
          </p:cNvSpPr>
          <p:nvPr/>
        </p:nvSpPr>
        <p:spPr>
          <a:xfrm>
            <a:off x="3620345" y="2687340"/>
            <a:ext cx="6340839" cy="13150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2016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 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터치화면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, SAMSUNG Tab 20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9" name="텍스트 개체 틀 2"/>
          <p:cNvSpPr txBox="1">
            <a:spLocks/>
          </p:cNvSpPr>
          <p:nvPr/>
        </p:nvSpPr>
        <p:spPr>
          <a:xfrm>
            <a:off x="4706631" y="4540225"/>
            <a:ext cx="6447155" cy="15182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2017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년도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대형 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Tab, SAMSUNG Tab 30</a:t>
            </a: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7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15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8" grpId="0"/>
      <p:bldP spid="19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텍스트 개체 틀 2"/>
          <p:cNvSpPr txBox="1">
            <a:spLocks/>
          </p:cNvSpPr>
          <p:nvPr/>
        </p:nvSpPr>
        <p:spPr>
          <a:xfrm>
            <a:off x="2443397" y="901013"/>
            <a:ext cx="9533744" cy="56346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한국어 교수법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-ICT 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교육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온라인 한국어 교사 양성 과정</a:t>
            </a: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(</a:t>
            </a:r>
            <a:r>
              <a:rPr lang="ko-KR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수료자 </a:t>
            </a:r>
            <a:r>
              <a:rPr lang="en-US" altLang="ko-K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30</a:t>
            </a:r>
            <a:r>
              <a:rPr lang="ko-KR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여명</a:t>
            </a:r>
            <a:r>
              <a:rPr lang="en-US" altLang="ko-K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)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몽골교육부 승인 한국어표준수업계획안 작성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온라인용 교육컨텐츠 개발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세미너 개최 및 워크숍 진행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교사초청연수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>
              <a:buNone/>
            </a:pPr>
            <a:r>
              <a:rPr lang="en-US" altLang="ko-K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-</a:t>
            </a:r>
            <a:r>
              <a:rPr lang="ko-KR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몽골초중고등학교 한국어교사협회 결성</a:t>
            </a:r>
            <a:endPara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endParaRPr lang="ko-KR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15" name="Picture 14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17" name="텍스트 개체 틀 2"/>
          <p:cNvSpPr txBox="1">
            <a:spLocks/>
          </p:cNvSpPr>
          <p:nvPr/>
        </p:nvSpPr>
        <p:spPr>
          <a:xfrm>
            <a:off x="2622498" y="113179"/>
            <a:ext cx="4168267" cy="54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32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 과정</a:t>
            </a:r>
            <a:endParaRPr lang="ko-KR" altLang="en-US" sz="32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7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573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5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5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3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5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5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liped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683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23076" y="2073854"/>
            <a:ext cx="5616187" cy="421214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t="7294"/>
          <a:stretch/>
        </p:blipFill>
        <p:spPr>
          <a:xfrm>
            <a:off x="2452687" y="766850"/>
            <a:ext cx="2613987" cy="1766990"/>
          </a:xfrm>
          <a:prstGeom prst="rect">
            <a:avLst/>
          </a:prstGeom>
        </p:spPr>
      </p:pic>
      <p:sp>
        <p:nvSpPr>
          <p:cNvPr id="17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4" y="1031781"/>
            <a:ext cx="1936055" cy="12467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endParaRPr lang="ko-KR" altLang="en-US" sz="4400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8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2745122" y="44970"/>
            <a:ext cx="7852924" cy="661418"/>
          </a:xfrm>
          <a:prstGeom prst="rect">
            <a:avLst/>
          </a:prstGeom>
          <a:solidFill>
            <a:srgbClr val="002060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4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4400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Смарт </a:t>
            </a:r>
            <a:r>
              <a:rPr lang="en-US" altLang="ko-KR" sz="4400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 </a:t>
            </a:r>
            <a:r>
              <a:rPr lang="en-US" altLang="ko-KR" sz="44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44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거꾸로 수업</a:t>
            </a:r>
            <a:endParaRPr lang="ko-KR" altLang="en-US" sz="44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" name="AutoShape 2" descr="Image result for return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3" name="Picture 2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11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13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9" name="텍스트 개체 틀 2">
            <a:hlinkClick r:id="rId14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0" name="텍스트 개체 틀 2">
            <a:hlinkClick r:id="rId15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21" name="텍스트 개체 틀 2">
            <a:hlinkClick r:id="rId16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218951" y="834084"/>
            <a:ext cx="2908087" cy="163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7901" y="655052"/>
            <a:ext cx="804472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몽골 </a:t>
            </a:r>
            <a:r>
              <a:rPr lang="ko-KR" altLang="en-US" dirty="0"/>
              <a:t>내 한국어 확대에 </a:t>
            </a:r>
            <a:r>
              <a:rPr lang="ko-KR" altLang="en-US" dirty="0" smtClean="0"/>
              <a:t>지대한 </a:t>
            </a:r>
            <a:r>
              <a:rPr lang="ko-KR" altLang="en-US" dirty="0"/>
              <a:t>영향을 </a:t>
            </a:r>
            <a:r>
              <a:rPr lang="ko-KR" altLang="en-US" dirty="0" smtClean="0"/>
              <a:t>끼침</a:t>
            </a:r>
            <a:endParaRPr lang="en-US" altLang="ko-KR" dirty="0" smtClean="0"/>
          </a:p>
          <a:p>
            <a:r>
              <a:rPr lang="en-US" altLang="ko-KR" dirty="0" smtClean="0"/>
              <a:t>    2015</a:t>
            </a:r>
            <a:r>
              <a:rPr lang="ko-KR" altLang="en-US" dirty="0" smtClean="0"/>
              <a:t>년도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여개 학교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한국어 학습자 </a:t>
            </a:r>
            <a:r>
              <a:rPr lang="en-US" altLang="ko-KR" dirty="0" smtClean="0"/>
              <a:t>2000</a:t>
            </a:r>
            <a:r>
              <a:rPr lang="ko-KR" altLang="en-US" dirty="0" smtClean="0"/>
              <a:t>명 정도에서 현재 </a:t>
            </a:r>
            <a:r>
              <a:rPr lang="en-US" altLang="ko-KR" dirty="0" smtClean="0"/>
              <a:t>22</a:t>
            </a:r>
            <a:r>
              <a:rPr lang="ko-KR" altLang="en-US" dirty="0" smtClean="0"/>
              <a:t>개 학교</a:t>
            </a:r>
            <a:r>
              <a:rPr lang="en-US" altLang="ko-KR" dirty="0" smtClean="0"/>
              <a:t>, 4500</a:t>
            </a:r>
            <a:r>
              <a:rPr lang="ko-KR" altLang="en-US" dirty="0" smtClean="0"/>
              <a:t>여명의 한국어 학습자가 늘어남 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몽골 초중고등학교 한국어교사협회 </a:t>
            </a:r>
            <a:r>
              <a:rPr lang="ko-KR" altLang="en-US" dirty="0"/>
              <a:t>창설에 </a:t>
            </a:r>
            <a:r>
              <a:rPr lang="ko-KR" altLang="en-US" dirty="0" smtClean="0"/>
              <a:t>기여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endParaRPr lang="ko-KR" altLang="en-US" dirty="0"/>
          </a:p>
          <a:p>
            <a:r>
              <a:rPr lang="en-US" altLang="ko-KR" dirty="0"/>
              <a:t>- </a:t>
            </a:r>
            <a:r>
              <a:rPr lang="ko-KR" altLang="en-US" dirty="0" smtClean="0"/>
              <a:t>스마트교실을 한국어 </a:t>
            </a:r>
            <a:r>
              <a:rPr lang="ko-KR" altLang="en-US" dirty="0"/>
              <a:t>교육 환경 </a:t>
            </a:r>
            <a:r>
              <a:rPr lang="ko-KR" altLang="en-US" dirty="0" smtClean="0"/>
              <a:t>개선 및 </a:t>
            </a:r>
            <a:r>
              <a:rPr lang="en-US" altLang="ko-KR" dirty="0" smtClean="0"/>
              <a:t>ICT </a:t>
            </a:r>
            <a:r>
              <a:rPr lang="ko-KR" altLang="en-US" dirty="0" smtClean="0"/>
              <a:t>교육을 </a:t>
            </a:r>
            <a:r>
              <a:rPr lang="ko-KR" altLang="en-US" dirty="0"/>
              <a:t>연계한 몽골 교육의 정보화에 크게 기여</a:t>
            </a:r>
          </a:p>
          <a:p>
            <a:endParaRPr lang="ko-KR" altLang="en-US" dirty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초중고등학교용 한국어 </a:t>
            </a:r>
            <a:r>
              <a:rPr lang="ko-KR" altLang="en-US" dirty="0"/>
              <a:t>교재 </a:t>
            </a:r>
            <a:r>
              <a:rPr lang="ko-KR" altLang="en-US" dirty="0" smtClean="0"/>
              <a:t>개발 </a:t>
            </a:r>
            <a:r>
              <a:rPr lang="en-US" altLang="ko-KR" dirty="0" smtClean="0"/>
              <a:t>: (</a:t>
            </a:r>
            <a:r>
              <a:rPr lang="ko-KR" altLang="en-US" dirty="0" smtClean="0"/>
              <a:t>표준한국어 </a:t>
            </a:r>
            <a:r>
              <a:rPr lang="en-US" altLang="ko-KR" dirty="0" smtClean="0"/>
              <a:t>1~8</a:t>
            </a:r>
            <a:r>
              <a:rPr lang="ko-KR" altLang="en-US" dirty="0" smtClean="0"/>
              <a:t>권 개발 완료</a:t>
            </a:r>
            <a:r>
              <a:rPr lang="en-US" altLang="ko-KR" dirty="0" smtClean="0"/>
              <a:t>)</a:t>
            </a:r>
          </a:p>
          <a:p>
            <a:pPr marL="285750" indent="-285750">
              <a:buFontTx/>
              <a:buChar char="-"/>
            </a:pPr>
            <a:endParaRPr lang="en-US" altLang="ko-KR" dirty="0" smtClean="0"/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ko-KR" altLang="en-US" dirty="0"/>
              <a:t>추후 한국어를 </a:t>
            </a:r>
            <a:r>
              <a:rPr lang="ko-KR" altLang="en-US" dirty="0" smtClean="0"/>
              <a:t>몽골 교육 과정의 정식 외국어 선정을  위한 크게 </a:t>
            </a:r>
            <a:r>
              <a:rPr lang="ko-KR" altLang="en-US" dirty="0"/>
              <a:t>도움이 </a:t>
            </a:r>
            <a:r>
              <a:rPr lang="ko-KR" altLang="en-US" dirty="0" smtClean="0"/>
              <a:t>될것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/>
              <a:t>- </a:t>
            </a:r>
            <a:r>
              <a:rPr lang="ko-KR" altLang="en-US" dirty="0" smtClean="0"/>
              <a:t>경연대회 개최 및</a:t>
            </a:r>
            <a:r>
              <a:rPr lang="en-US" altLang="ko-KR" dirty="0" smtClean="0"/>
              <a:t> </a:t>
            </a:r>
            <a:r>
              <a:rPr lang="ko-KR" altLang="en-US" dirty="0"/>
              <a:t>교사 초청연수를 통해 몽골의 교육부</a:t>
            </a:r>
            <a:r>
              <a:rPr lang="en-US" altLang="ko-KR" dirty="0"/>
              <a:t>, </a:t>
            </a:r>
            <a:r>
              <a:rPr lang="ko-KR" altLang="en-US" dirty="0"/>
              <a:t>울란바토르시</a:t>
            </a:r>
            <a:r>
              <a:rPr lang="en-US" altLang="ko-KR" dirty="0"/>
              <a:t>, </a:t>
            </a:r>
            <a:r>
              <a:rPr lang="ko-KR" altLang="en-US" dirty="0" smtClean="0"/>
              <a:t>일선 교장과 교감등이 한국과 몽골의 상호 협력 증진에 이바지함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한국어 </a:t>
            </a:r>
            <a:r>
              <a:rPr lang="ko-KR" altLang="en-US" dirty="0"/>
              <a:t>교사의 자부심과 긍지가 </a:t>
            </a:r>
            <a:r>
              <a:rPr lang="ko-KR" altLang="en-US" dirty="0" smtClean="0"/>
              <a:t>높아졌고 </a:t>
            </a:r>
            <a:r>
              <a:rPr lang="en-US" altLang="ko-KR" dirty="0" smtClean="0"/>
              <a:t>, </a:t>
            </a:r>
            <a:r>
              <a:rPr lang="ko-KR" altLang="en-US" dirty="0"/>
              <a:t>스마트교실 경연대회로 교사들이 </a:t>
            </a:r>
            <a:r>
              <a:rPr lang="ko-KR" altLang="en-US" dirty="0" smtClean="0"/>
              <a:t>서로 협력하며 우수한 </a:t>
            </a:r>
            <a:r>
              <a:rPr lang="ko-KR" altLang="en-US" dirty="0"/>
              <a:t>교수법을 공유하고</a:t>
            </a:r>
            <a:r>
              <a:rPr lang="en-US" altLang="ko-KR" dirty="0"/>
              <a:t>, </a:t>
            </a:r>
            <a:r>
              <a:rPr lang="ko-KR" altLang="en-US" dirty="0"/>
              <a:t>학생들의 발표력 및 스마트교실 활용력이 </a:t>
            </a:r>
            <a:r>
              <a:rPr lang="ko-KR" altLang="en-US" dirty="0" smtClean="0"/>
              <a:t>향상됨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/>
              <a:t>- </a:t>
            </a:r>
            <a:r>
              <a:rPr lang="en-US" altLang="ko-KR" dirty="0" smtClean="0"/>
              <a:t>MOODLE LMS </a:t>
            </a:r>
            <a:r>
              <a:rPr lang="ko-KR" altLang="en-US" dirty="0" smtClean="0"/>
              <a:t>도입으로 진정 스마트한 콘텐츠 개발이 가능해짐</a:t>
            </a:r>
            <a:endParaRPr lang="ko-KR" altLang="en-US" dirty="0"/>
          </a:p>
        </p:txBody>
      </p:sp>
      <p:sp>
        <p:nvSpPr>
          <p:cNvPr id="7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2745122" y="44970"/>
            <a:ext cx="7852924" cy="661418"/>
          </a:xfrm>
          <a:prstGeom prst="rect">
            <a:avLst/>
          </a:prstGeom>
          <a:solidFill>
            <a:srgbClr val="002060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4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44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사업추진결</a:t>
            </a:r>
            <a:r>
              <a:rPr lang="ko-KR" altLang="en-US" sz="4400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과</a:t>
            </a:r>
            <a:endParaRPr lang="ko-KR" altLang="en-US" sz="44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9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7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48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5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35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8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35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35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85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7901" y="655052"/>
            <a:ext cx="804472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표준한국어 </a:t>
            </a:r>
            <a:r>
              <a:rPr lang="en-US" altLang="ko-KR" dirty="0" smtClean="0"/>
              <a:t>1~6</a:t>
            </a:r>
            <a:r>
              <a:rPr lang="ko-KR" altLang="en-US" dirty="0" smtClean="0"/>
              <a:t>권의 총 </a:t>
            </a:r>
            <a:r>
              <a:rPr lang="en-US" altLang="ko-KR" dirty="0" smtClean="0"/>
              <a:t>96</a:t>
            </a:r>
            <a:r>
              <a:rPr lang="ko-KR" altLang="en-US" dirty="0" smtClean="0"/>
              <a:t>과에 대한 수업계획안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수업</a:t>
            </a:r>
            <a:r>
              <a:rPr lang="en-US" altLang="ko-KR" dirty="0" smtClean="0"/>
              <a:t>PPT, </a:t>
            </a:r>
            <a:r>
              <a:rPr lang="ko-KR" altLang="en-US" dirty="0" smtClean="0"/>
              <a:t>문형설명동영상 </a:t>
            </a:r>
            <a:r>
              <a:rPr lang="en-US" altLang="ko-KR" dirty="0" smtClean="0"/>
              <a:t>192</a:t>
            </a:r>
            <a:r>
              <a:rPr lang="ko-KR" altLang="en-US" dirty="0" smtClean="0"/>
              <a:t>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차시별 온라인시험문제출제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학생들의 활동 과정 반영으로 교사와 학생들간의 정보교류 및 상호 협력을 극대화 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몽골 초중고등학교 교육 방법 혁신을 주도하고 있음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endParaRPr lang="ko-KR" altLang="en-US" dirty="0"/>
          </a:p>
          <a:p>
            <a:r>
              <a:rPr lang="en-US" altLang="ko-KR" dirty="0"/>
              <a:t>- </a:t>
            </a:r>
            <a:r>
              <a:rPr lang="ko-KR" altLang="en-US" dirty="0" smtClean="0"/>
              <a:t>올해 표준한국어 </a:t>
            </a:r>
            <a:r>
              <a:rPr lang="en-US" altLang="ko-KR" dirty="0" smtClean="0"/>
              <a:t>7~8</a:t>
            </a:r>
            <a:r>
              <a:rPr lang="ko-KR" altLang="en-US" dirty="0" smtClean="0"/>
              <a:t>권을 컨텐츠 개발 계획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스마트학교의 모든 학생이 공용으로 사용할 수 있는 서버 구축 계획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endParaRPr lang="en-US" altLang="ko-KR" dirty="0" smtClean="0"/>
          </a:p>
          <a:p>
            <a:r>
              <a:rPr lang="en-US" altLang="ko-KR" dirty="0" smtClean="0"/>
              <a:t>-</a:t>
            </a:r>
            <a:r>
              <a:rPr lang="ko-KR" altLang="en-US" dirty="0" smtClean="0"/>
              <a:t> 각 학교별 특성에 맞는 맞춤형 수업을 진행하면서도 공통의 평가 도구를 통해 상호 장단점 비교 용이</a:t>
            </a:r>
            <a:endParaRPr lang="ko-KR" altLang="en-US" dirty="0"/>
          </a:p>
          <a:p>
            <a:endParaRPr lang="ko-KR" altLang="en-US" dirty="0"/>
          </a:p>
          <a:p>
            <a:r>
              <a:rPr lang="en-US" altLang="ko-KR" dirty="0"/>
              <a:t>- </a:t>
            </a:r>
            <a:r>
              <a:rPr lang="ko-KR" altLang="en-US" dirty="0" smtClean="0"/>
              <a:t>시간과 공간의 제약을 허무는 획기적인 수업관리시스템 구축으로 스마트교실을 구축하려는 최종 목표에 도달하고 있음</a:t>
            </a:r>
            <a:endParaRPr lang="ko-KR" altLang="en-US" dirty="0"/>
          </a:p>
        </p:txBody>
      </p:sp>
      <p:sp>
        <p:nvSpPr>
          <p:cNvPr id="7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2745122" y="44970"/>
            <a:ext cx="7852924" cy="661418"/>
          </a:xfrm>
          <a:prstGeom prst="rect">
            <a:avLst/>
          </a:prstGeom>
          <a:solidFill>
            <a:srgbClr val="002060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44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44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 </a:t>
            </a:r>
            <a:r>
              <a:rPr lang="ko-KR" altLang="en-US" sz="44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수업관리시스템</a:t>
            </a:r>
            <a:endParaRPr lang="ko-KR" altLang="en-US" sz="44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4" b="31893"/>
          <a:stretch/>
        </p:blipFill>
        <p:spPr>
          <a:xfrm>
            <a:off x="11405286" y="289513"/>
            <a:ext cx="786714" cy="371905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/>
        </p:nvSpPr>
        <p:spPr>
          <a:xfrm>
            <a:off x="3914116" y="5747691"/>
            <a:ext cx="2757467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dirty="0"/>
          </a:p>
        </p:txBody>
      </p:sp>
      <p:sp>
        <p:nvSpPr>
          <p:cNvPr id="6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3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4" name="텍스트 개체 틀 2">
            <a:hlinkClick r:id="rId11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5" name="텍스트 개체 틀 2">
            <a:hlinkClick r:id="rId12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6" name="텍스트 개체 틀 2">
            <a:hlinkClick r:id="rId13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81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3359878" y="1560578"/>
            <a:ext cx="7612922" cy="4120694"/>
          </a:xfrm>
          <a:prstGeom prst="rect">
            <a:avLst/>
          </a:prstGeom>
          <a:solidFill>
            <a:srgbClr val="05060B"/>
          </a:solidFill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0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66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감사합니다</a:t>
            </a:r>
            <a:endParaRPr lang="en-US" altLang="ko-KR" sz="6600" b="1" dirty="0" smtClean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endParaRPr lang="ko-KR" altLang="en-US" sz="66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  <a:p>
            <a:pPr marL="0" indent="0" algn="ctr">
              <a:buNone/>
            </a:pPr>
            <a:r>
              <a:rPr lang="ko-KR" altLang="en-US" sz="66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А</a:t>
            </a:r>
            <a:r>
              <a:rPr lang="mn-MN" altLang="ko-KR" sz="6600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нхаарал тавьсанд баярлалаа.</a:t>
            </a:r>
            <a:endParaRPr lang="ko-KR" altLang="en-US" sz="66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4" name="텍스트 개체 틀 2">
            <a:hlinkClick r:id="rId2" action="ppaction://hlinksldjump"/>
          </p:cNvPr>
          <p:cNvSpPr txBox="1">
            <a:spLocks/>
          </p:cNvSpPr>
          <p:nvPr/>
        </p:nvSpPr>
        <p:spPr>
          <a:xfrm>
            <a:off x="197541" y="1526589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?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5" name="텍스트 개체 틀 2">
            <a:hlinkClick r:id="rId3" action="ppaction://hlinksldjump"/>
          </p:cNvPr>
          <p:cNvSpPr txBox="1">
            <a:spLocks/>
          </p:cNvSpPr>
          <p:nvPr/>
        </p:nvSpPr>
        <p:spPr>
          <a:xfrm>
            <a:off x="197541" y="1896326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</a:t>
            </a:r>
            <a:r>
              <a:rPr lang="mn-MN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Teacher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6" name="텍스트 개체 틀 2">
            <a:hlinkClick r:id="rId4" action="ppaction://hlinksldjump"/>
          </p:cNvPr>
          <p:cNvSpPr txBox="1">
            <a:spLocks/>
          </p:cNvSpPr>
          <p:nvPr/>
        </p:nvSpPr>
        <p:spPr>
          <a:xfrm>
            <a:off x="197541" y="2311033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U-Class  Student</a:t>
            </a:r>
            <a:endParaRPr lang="ko-KR" altLang="en-US" sz="1800" b="1" dirty="0">
              <a:solidFill>
                <a:srgbClr val="63AF24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7" name="텍스트 개체 틀 2">
            <a:hlinkClick r:id="rId5" action="ppaction://hlinksldjump"/>
          </p:cNvPr>
          <p:cNvSpPr txBox="1">
            <a:spLocks/>
          </p:cNvSpPr>
          <p:nvPr/>
        </p:nvSpPr>
        <p:spPr>
          <a:xfrm>
            <a:off x="197541" y="2852420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HARD</a:t>
            </a:r>
            <a:r>
              <a:rPr lang="en-US" altLang="ko-KR" sz="1800" b="1" dirty="0" smtClean="0">
                <a:solidFill>
                  <a:schemeClr val="accent6">
                    <a:lumMod val="75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WARE</a:t>
            </a:r>
            <a:endParaRPr lang="ko-KR" altLang="en-US" sz="1800" b="1" dirty="0">
              <a:solidFill>
                <a:schemeClr val="accent6">
                  <a:lumMod val="75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8" name="텍스트 개체 틀 2">
            <a:hlinkClick r:id="rId6" action="ppaction://hlinksldjump"/>
          </p:cNvPr>
          <p:cNvSpPr txBox="1">
            <a:spLocks/>
          </p:cNvSpPr>
          <p:nvPr/>
        </p:nvSpPr>
        <p:spPr>
          <a:xfrm>
            <a:off x="197542" y="5724889"/>
            <a:ext cx="1936055" cy="8714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00B0F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Moodle LMS</a:t>
            </a:r>
            <a:endParaRPr lang="ko-KR" altLang="en-US" b="1" dirty="0">
              <a:solidFill>
                <a:srgbClr val="00B0F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9" name="텍스트 개체 틀 2">
            <a:hlinkClick r:id="rId7" action="ppaction://hlinksldjump"/>
          </p:cNvPr>
          <p:cNvSpPr txBox="1">
            <a:spLocks/>
          </p:cNvSpPr>
          <p:nvPr/>
        </p:nvSpPr>
        <p:spPr>
          <a:xfrm>
            <a:off x="197545" y="4179925"/>
            <a:ext cx="1936055" cy="8717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С</a:t>
            </a:r>
            <a:r>
              <a:rPr lang="mn-MN" altLang="ko-KR" b="1" dirty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март </a:t>
            </a:r>
            <a:r>
              <a:rPr lang="mn-MN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b="1" dirty="0" smtClean="0">
                <a:solidFill>
                  <a:srgbClr val="FFC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Class</a:t>
            </a:r>
            <a:endParaRPr lang="ko-KR" altLang="en-US" b="1" dirty="0">
              <a:solidFill>
                <a:srgbClr val="FFC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0" name="텍스트 개체 틀 2">
            <a:hlinkClick r:id="rId8" action="ppaction://hlinksldjump"/>
          </p:cNvPr>
          <p:cNvSpPr txBox="1">
            <a:spLocks/>
          </p:cNvSpPr>
          <p:nvPr/>
        </p:nvSpPr>
        <p:spPr>
          <a:xfrm>
            <a:off x="197541" y="1128544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800" b="1" dirty="0" smtClean="0">
                <a:solidFill>
                  <a:srgbClr val="63AF24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en-US" altLang="ko-KR" sz="1800" b="1" dirty="0" smtClean="0">
                <a:solidFill>
                  <a:srgbClr val="C00000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SOFTWARE</a:t>
            </a:r>
            <a:endParaRPr lang="ko-KR" altLang="en-US" sz="1800" b="1" dirty="0">
              <a:solidFill>
                <a:srgbClr val="C00000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1" name="텍스트 개체 틀 2">
            <a:hlinkClick r:id="rId9" action="ppaction://hlinksldjump"/>
          </p:cNvPr>
          <p:cNvSpPr txBox="1">
            <a:spLocks/>
          </p:cNvSpPr>
          <p:nvPr/>
        </p:nvSpPr>
        <p:spPr>
          <a:xfrm>
            <a:off x="197545" y="3440835"/>
            <a:ext cx="193605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교사 양성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  <p:sp>
        <p:nvSpPr>
          <p:cNvPr id="12" name="텍스트 개체 틀 2">
            <a:hlinkClick r:id="rId10" action="ppaction://hlinksldjump"/>
          </p:cNvPr>
          <p:cNvSpPr txBox="1">
            <a:spLocks/>
          </p:cNvSpPr>
          <p:nvPr/>
        </p:nvSpPr>
        <p:spPr>
          <a:xfrm>
            <a:off x="0" y="5198128"/>
            <a:ext cx="2278505" cy="3756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 </a:t>
            </a:r>
            <a:r>
              <a:rPr lang="ko-KR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</a:rPr>
              <a:t>사업 추진 결과</a:t>
            </a:r>
            <a:endParaRPr lang="ko-KR" altLang="en-US" sz="2400" b="1" dirty="0">
              <a:solidFill>
                <a:schemeClr val="accent3">
                  <a:lumMod val="20000"/>
                  <a:lumOff val="80000"/>
                </a:schemeClr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14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default them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efault theme" id="{F3ACB519-17A4-4A6D-9A4D-8FF4DA22E16B}" vid="{63B81DF3-9A3E-49E2-8F54-EAC3F74BF13E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1352</TotalTime>
  <Words>701</Words>
  <Application>Microsoft Office PowerPoint</Application>
  <PresentationFormat>Custom</PresentationFormat>
  <Paragraphs>191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굴림</vt:lpstr>
      <vt:lpstr>Arial</vt:lpstr>
      <vt:lpstr>나눔바른고딕 Light</vt:lpstr>
      <vt:lpstr>맑은 고딕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LEEHYEKANG</dc:creator>
  <cp:lastModifiedBy>Home</cp:lastModifiedBy>
  <cp:revision>78</cp:revision>
  <dcterms:created xsi:type="dcterms:W3CDTF">2015-08-15T23:33:07Z</dcterms:created>
  <dcterms:modified xsi:type="dcterms:W3CDTF">2019-09-04T19:55:05Z</dcterms:modified>
</cp:coreProperties>
</file>