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0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574" autoAdjust="0"/>
    <p:restoredTop sz="94660"/>
  </p:normalViewPr>
  <p:slideViewPr>
    <p:cSldViewPr snapToGrid="0">
      <p:cViewPr varScale="1">
        <p:scale>
          <a:sx n="74" d="100"/>
          <a:sy n="74" d="100"/>
        </p:scale>
        <p:origin x="6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83284890-85D2-4D7B-8EF5-15A9C1DB8F42}" type="datetimeFigureOut">
              <a:rPr lang="en-US" smtClean="0"/>
              <a:t>9/9/2019</a:t>
            </a:fld>
            <a:endParaRPr lang="en-US" dirty="0"/>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4FAB73BC-B049-4115-A692-8D63A059BFB8}" type="slidenum">
              <a:rPr lang="en-US" smtClean="0"/>
              <a:pPr/>
              <a:t>‹#›</a:t>
            </a:fld>
            <a:endParaRPr lang="en-US" dirty="0"/>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3036963231"/>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smtClean="0"/>
              <a:t>9/9/2019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641492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C6F822A4-8DA6-4447-9B1F-C5DB58435268}" type="datetimeFigureOut">
              <a:rPr lang="en-US" smtClean="0"/>
              <a:t>9/9/2019</a:t>
            </a:fld>
            <a:endParaRPr lang="en-US" dirty="0"/>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dirty="0"/>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4FAB73BC-B049-4115-A692-8D63A059BFB8}" type="slidenum">
              <a:rPr lang="en-US" smtClean="0"/>
              <a:pPr/>
              <a:t>‹#›</a:t>
            </a:fld>
            <a:endParaRPr lang="en-US" dirty="0"/>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641553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smtClean="0"/>
              <a:t>9/9/2019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182750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smtClean="0"/>
              <a:t>9/9/2019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49133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smtClean="0"/>
              <a:t>9/9/2019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11392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CA4E7D1B-D673-4CF6-8672-009D42ABD2A0}" type="datetimeFigureOut">
              <a:rPr lang="en-US" smtClean="0"/>
              <a:t>9/9/2019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98996174"/>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smtClean="0"/>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DA16AA21-1863-4931-97CB-99D0A168701B}" type="datetimeFigureOut">
              <a:rPr lang="en-US" smtClean="0"/>
              <a:t>9/9/2019</a:t>
            </a:fld>
            <a:endParaRPr lang="en-US" dirty="0"/>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4FAB73BC-B049-4115-A692-8D63A059BFB8}" type="slidenum">
              <a:rPr lang="en-US" smtClean="0"/>
              <a:t>‹#›</a:t>
            </a:fld>
            <a:endParaRPr lang="en-US" dirty="0"/>
          </a:p>
        </p:txBody>
      </p:sp>
    </p:spTree>
    <p:extLst>
      <p:ext uri="{BB962C8B-B14F-4D97-AF65-F5344CB8AC3E}">
        <p14:creationId xmlns:p14="http://schemas.microsoft.com/office/powerpoint/2010/main" val="712323473"/>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3772C379-9A7C-4C87-A116-CBE9F58B04C5}" type="datetimeFigureOut">
              <a:rPr lang="en-US" smtClean="0"/>
              <a:t>9/9/2019</a:t>
            </a:fld>
            <a:endParaRPr lang="en-US" dirty="0"/>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4FAB73BC-B049-4115-A692-8D63A059BFB8}" type="slidenum">
              <a:rPr lang="en-US" smtClean="0"/>
              <a:t>‹#›</a:t>
            </a:fld>
            <a:endParaRPr lang="en-US" dirty="0"/>
          </a:p>
        </p:txBody>
      </p:sp>
    </p:spTree>
    <p:extLst>
      <p:ext uri="{BB962C8B-B14F-4D97-AF65-F5344CB8AC3E}">
        <p14:creationId xmlns:p14="http://schemas.microsoft.com/office/powerpoint/2010/main" val="3663478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smtClean="0"/>
              <a:t>9/9/2019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789940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F6764DA5-CD3D-4590-A511-FCD3BC7A793E}" type="datetimeFigureOut">
              <a:rPr lang="en-US" smtClean="0"/>
              <a:t>9/9/2019</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4FAB73BC-B049-4115-A692-8D63A059BFB8}" type="slidenum">
              <a:rPr lang="en-US" smtClean="0"/>
              <a:t>‹#›</a:t>
            </a:fld>
            <a:endParaRPr lang="en-US" dirty="0"/>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5226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Arial" panose="020B0604020202020204" pitchFamily="34" charset="0"/>
                <a:cs typeface="Arial" panose="020B0604020202020204" pitchFamily="34" charset="0"/>
              </a:defRPr>
            </a:lvl1pPr>
          </a:lstStyle>
          <a:p>
            <a:fld id="{8664C608-40B1-4030-A28D-5B74BC98ADCE}" type="datetimeFigureOut">
              <a:rPr lang="en-US" smtClean="0"/>
              <a:pPr/>
              <a:t>9/9/2019</a:t>
            </a:fld>
            <a:endParaRPr lang="en-US" dirty="0"/>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Arial" panose="020B0604020202020204" pitchFamily="34" charset="0"/>
                <a:cs typeface="Arial" panose="020B0604020202020204" pitchFamily="34" charset="0"/>
              </a:defRPr>
            </a:lvl1pPr>
          </a:lstStyle>
          <a:p>
            <a:endParaRPr lang="en-US" dirty="0"/>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Arial" panose="020B0604020202020204" pitchFamily="34" charset="0"/>
                <a:cs typeface="Arial" panose="020B0604020202020204" pitchFamily="34" charset="0"/>
              </a:defRPr>
            </a:lvl1pPr>
          </a:lstStyle>
          <a:p>
            <a:fld id="{4FAB73BC-B049-4115-A692-8D63A059BFB8}" type="slidenum">
              <a:rPr lang="en-US" smtClean="0"/>
              <a:pPr/>
              <a:t>‹#›</a:t>
            </a:fld>
            <a:endParaRPr lang="en-US" dirty="0"/>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2975167"/>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hf sldNum="0" hdr="0" ftr="0" dt="0"/>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Arial" panose="020B0604020202020204" pitchFamily="34" charset="0"/>
          <a:ea typeface="+mj-ea"/>
          <a:cs typeface="Arial" panose="020B0604020202020204" pitchFamily="34" charset="0"/>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Arial" panose="020B0604020202020204" pitchFamily="34" charset="0"/>
          <a:ea typeface="+mn-ea"/>
          <a:cs typeface="Arial" panose="020B0604020202020204" pitchFamily="34" charset="0"/>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Arial" panose="020B0604020202020204" pitchFamily="34" charset="0"/>
          <a:ea typeface="+mn-ea"/>
          <a:cs typeface="Arial" panose="020B0604020202020204" pitchFamily="34" charset="0"/>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Arial" panose="020B0604020202020204" pitchFamily="34" charset="0"/>
          <a:ea typeface="+mn-ea"/>
          <a:cs typeface="Arial" panose="020B0604020202020204" pitchFamily="34" charset="0"/>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Arial" panose="020B0604020202020204" pitchFamily="34" charset="0"/>
          <a:ea typeface="+mn-ea"/>
          <a:cs typeface="Arial" panose="020B0604020202020204" pitchFamily="34" charset="0"/>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Arial" panose="020B0604020202020204" pitchFamily="34" charset="0"/>
          <a:ea typeface="+mn-ea"/>
          <a:cs typeface="Arial" panose="020B0604020202020204" pitchFamily="34" charset="0"/>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27900" y="858767"/>
            <a:ext cx="4864100" cy="5275333"/>
          </a:xfrm>
        </p:spPr>
        <p:txBody>
          <a:bodyPr>
            <a:noAutofit/>
          </a:bodyPr>
          <a:lstStyle/>
          <a:p>
            <a:pPr algn="ctr"/>
            <a:r>
              <a:rPr lang="mn-MN" sz="5300" dirty="0" smtClean="0"/>
              <a:t>ХӨРӨГ НАЙРУУЛЛЫН УТГА БҮТЦИЙГ ЗАДЛАН ШИНЖЛЭХ</a:t>
            </a:r>
            <a:endParaRPr lang="en-US" sz="5300" dirty="0"/>
          </a:p>
        </p:txBody>
      </p:sp>
      <p:sp>
        <p:nvSpPr>
          <p:cNvPr id="3" name="Subtitle 2"/>
          <p:cNvSpPr>
            <a:spLocks noGrp="1"/>
          </p:cNvSpPr>
          <p:nvPr>
            <p:ph type="subTitle" idx="1"/>
          </p:nvPr>
        </p:nvSpPr>
        <p:spPr>
          <a:xfrm>
            <a:off x="2089404" y="5227320"/>
            <a:ext cx="7891272" cy="1069848"/>
          </a:xfrm>
        </p:spPr>
        <p:txBody>
          <a:bodyPr/>
          <a:lstStyle/>
          <a:p>
            <a:pPr algn="ctr"/>
            <a:r>
              <a:rPr lang="mn-MN" dirty="0" smtClean="0"/>
              <a:t>УЛААНБААТАР ХОТ </a:t>
            </a:r>
          </a:p>
          <a:p>
            <a:pPr algn="ctr"/>
            <a:r>
              <a:rPr lang="mn-MN" dirty="0" smtClean="0"/>
              <a:t>2018 ОН</a:t>
            </a:r>
            <a:endParaRPr lang="en-US" dirty="0"/>
          </a:p>
        </p:txBody>
      </p:sp>
    </p:spTree>
    <p:extLst>
      <p:ext uri="{BB962C8B-B14F-4D97-AF65-F5344CB8AC3E}">
        <p14:creationId xmlns:p14="http://schemas.microsoft.com/office/powerpoint/2010/main" val="3289139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asalsa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9022" y="0"/>
            <a:ext cx="12192332" cy="6858000"/>
          </a:xfrm>
        </p:spPr>
      </p:pic>
    </p:spTree>
    <p:extLst>
      <p:ext uri="{BB962C8B-B14F-4D97-AF65-F5344CB8AC3E}">
        <p14:creationId xmlns:p14="http://schemas.microsoft.com/office/powerpoint/2010/main" val="8333175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648709"/>
          </a:xfrm>
        </p:spPr>
        <p:txBody>
          <a:bodyPr>
            <a:noAutofit/>
          </a:bodyPr>
          <a:lstStyle/>
          <a:p>
            <a:r>
              <a:rPr lang="mn-MN" sz="2000" dirty="0"/>
              <a:t>Ш.Цэрэнпил</a:t>
            </a:r>
            <a:r>
              <a:rPr lang="mn-MN" sz="4000" dirty="0"/>
              <a:t> 		</a:t>
            </a:r>
            <a:r>
              <a:rPr lang="mn-MN" sz="4000" dirty="0" smtClean="0"/>
              <a:t>ХЭНЭЭТ</a:t>
            </a:r>
            <a:endParaRPr lang="en-US" sz="4000" dirty="0"/>
          </a:p>
        </p:txBody>
      </p:sp>
      <p:sp>
        <p:nvSpPr>
          <p:cNvPr id="3" name="Content Placeholder 2"/>
          <p:cNvSpPr>
            <a:spLocks noGrp="1"/>
          </p:cNvSpPr>
          <p:nvPr>
            <p:ph idx="1"/>
          </p:nvPr>
        </p:nvSpPr>
        <p:spPr>
          <a:xfrm>
            <a:off x="631065" y="1133341"/>
            <a:ext cx="11165983" cy="5486400"/>
          </a:xfrm>
        </p:spPr>
        <p:txBody>
          <a:bodyPr>
            <a:normAutofit fontScale="85000" lnSpcReduction="10000"/>
          </a:bodyPr>
          <a:lstStyle/>
          <a:p>
            <a:pPr marL="0" indent="0" algn="just">
              <a:buNone/>
            </a:pPr>
            <a:r>
              <a:rPr lang="mn-MN" dirty="0" smtClean="0"/>
              <a:t>	Хэнээт </a:t>
            </a:r>
            <a:r>
              <a:rPr lang="mn-MN" dirty="0"/>
              <a:t>л гэмээр юм даа – гэж Доржийн Эрдэмбилэг хариулсан гэдэг. “Монголын нууц товчоо”-г цээжээр мэддэгийг юу гэж үзвэл болох вэ? гэж телевизийн сурвалжлагчийг асуухад тэр дээрх хариултыг өгчээ. </a:t>
            </a:r>
            <a:endParaRPr lang="en-US" dirty="0"/>
          </a:p>
          <a:p>
            <a:pPr marL="0" lvl="0" indent="0" algn="just">
              <a:buNone/>
            </a:pPr>
            <a:r>
              <a:rPr lang="mn-MN" dirty="0" smtClean="0"/>
              <a:t>- Хэнээ </a:t>
            </a:r>
            <a:r>
              <a:rPr lang="mn-MN" dirty="0"/>
              <a:t>гэнээ? Энэ чинь ямар утгатай үг вэ? </a:t>
            </a:r>
            <a:r>
              <a:rPr lang="mn-MN" dirty="0" smtClean="0"/>
              <a:t>гэж </a:t>
            </a:r>
            <a:r>
              <a:rPr lang="mn-MN" dirty="0"/>
              <a:t>орос сургууль дамжсан залууг дахин лавлахад:</a:t>
            </a:r>
            <a:endParaRPr lang="en-US" dirty="0"/>
          </a:p>
          <a:p>
            <a:pPr marL="0" lvl="0" indent="0" algn="just">
              <a:buNone/>
            </a:pPr>
            <a:r>
              <a:rPr lang="mn-MN" dirty="0" smtClean="0"/>
              <a:t>- Яах </a:t>
            </a:r>
            <a:r>
              <a:rPr lang="mn-MN" dirty="0"/>
              <a:t>вэ дээ, Аминд ашиг багатай , амжиргаанд тус багатай юмыг хэтэрхий донтож сонирхохыг хэлж байгаа юм гэжээ. Ингэж хэлэх үндсийг түүний номтой холбогдсон намтар бий болгосон байж. </a:t>
            </a:r>
            <a:endParaRPr lang="en-US" dirty="0"/>
          </a:p>
          <a:p>
            <a:pPr marL="0" indent="0" algn="just">
              <a:buNone/>
            </a:pPr>
            <a:r>
              <a:rPr lang="mn-MN" dirty="0" smtClean="0"/>
              <a:t>	Наяд </a:t>
            </a:r>
            <a:r>
              <a:rPr lang="mn-MN" dirty="0"/>
              <a:t>оны дундуур манайд японы телевизор анх зарагдсан. Түүнээс авч тавихаар мань хүн зургаан мянган төгрөг өвөртлөн гарчээ. Авгай хүүхэд нь догдолсоор үлдэж. Өөрийнхөө машинаар сүнгэнүүлэн одсон түүнийг төдөлгүй телевиз тэвэрсээр ороод ирнэ гэж тэд хүлээсээр байв. Орой болсон хойно хашир шуудайтай юм үүрсээр уухилан орж ирж. Шуудайнаас “Дэлхийн уран зохиолын түүвэр” гэсэн орос номнууд асгарчээ. Хүүхдүүд учиргүй гомдож урвайцгаав. Авгай шатаж гарчээ. </a:t>
            </a:r>
            <a:endParaRPr lang="en-US" dirty="0"/>
          </a:p>
          <a:p>
            <a:pPr marL="0" lvl="0" indent="0" algn="just">
              <a:buNone/>
            </a:pPr>
            <a:r>
              <a:rPr lang="mn-MN" dirty="0" smtClean="0"/>
              <a:t>- Хэнээтэй </a:t>
            </a:r>
            <a:r>
              <a:rPr lang="mn-MN" dirty="0"/>
              <a:t>амьтан! Хэнээт</a:t>
            </a:r>
            <a:r>
              <a:rPr lang="en-US" dirty="0"/>
              <a:t>! </a:t>
            </a:r>
            <a:r>
              <a:rPr lang="mn-MN" dirty="0"/>
              <a:t>Ном шагайснаар чиний гийгүүлсэн чинь алив гэжээ. Тэр оройноос хойш хөндий хөхөлзүүр хэдэн хоног өнгөрсөн байна. Энэ хугацаанд нөгөө хорин ботийг Эрдэмбилэг уншиж амжив. Тэгээд өнгөт зурагт авахын эрхэнд ботиудаа нэг номын санд буцаж худалдсан аж. Анзаарсан хүнд бол телевизтэй болсон орой  тэднийх ер бусын байж. Гурван хүүгийн нүд өнгөт дэлгэцнээс огт салсангүй. Ээж нь гойд амттай хоол хийсэн авч түүнээс идэх сонирхол тэдэнд байсангүй. Унтах ороо засаж байсан авгайн царайд туяа татаж, нүд гялалзаж байсныг аргагүй эрхэнд зарсан номны хойноос санааширсан нөхөр нь анзаараагүй гэдэг. </a:t>
            </a:r>
            <a:endParaRPr lang="en-US" dirty="0"/>
          </a:p>
          <a:p>
            <a:pPr algn="just"/>
            <a:endParaRPr lang="en-US" dirty="0"/>
          </a:p>
        </p:txBody>
      </p:sp>
    </p:spTree>
    <p:extLst>
      <p:ext uri="{BB962C8B-B14F-4D97-AF65-F5344CB8AC3E}">
        <p14:creationId xmlns:p14="http://schemas.microsoft.com/office/powerpoint/2010/main" val="2849293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155" y="360608"/>
            <a:ext cx="11256135" cy="6246254"/>
          </a:xfrm>
        </p:spPr>
        <p:txBody>
          <a:bodyPr>
            <a:normAutofit fontScale="92500" lnSpcReduction="10000"/>
          </a:bodyPr>
          <a:lstStyle/>
          <a:p>
            <a:pPr marL="0" indent="0" algn="just">
              <a:buNone/>
            </a:pPr>
            <a:r>
              <a:rPr lang="mn-MN" dirty="0" smtClean="0"/>
              <a:t>	Нэгэн </a:t>
            </a:r>
            <a:r>
              <a:rPr lang="mn-MN" dirty="0"/>
              <a:t>удаа тэр эрүүлжүүлэхэд баригджээ. Товхийсэн хоёр цагдаа мань хүнийг газарт хүргэлгүй шахам хөтөлсөөр эрүүлжүүлэхийн хаалгаар түлхчихэв. Өнхөрч унахад нь халааснаас нь “Монгол роман” сэтгүүл унав. Энэ сэтгүүл л түүнийг энд авчиржээ. Л.Түдэв “Хувьсгал танаа өчье” романыг уншаад түүнд жигтэйхэн гуниг хорсол үлджээ. Тодорхой чиглэлгүй тэр жигшил зэвүүцэл архины халуунд хөөрөгдүүлэн дэлбэ үсэрсэн аж. Гудамжаар явсан цагдааг тэр: </a:t>
            </a:r>
            <a:endParaRPr lang="en-US" dirty="0"/>
          </a:p>
          <a:p>
            <a:pPr marL="0" lvl="0" indent="0" algn="just">
              <a:buNone/>
            </a:pPr>
            <a:r>
              <a:rPr lang="mn-MN" dirty="0" smtClean="0"/>
              <a:t>- Аа</a:t>
            </a:r>
            <a:r>
              <a:rPr lang="en-US" dirty="0"/>
              <a:t>! </a:t>
            </a:r>
            <a:r>
              <a:rPr lang="mn-MN" dirty="0"/>
              <a:t>Муусайн ногоон малгайтнууд</a:t>
            </a:r>
            <a:r>
              <a:rPr lang="en-US" dirty="0"/>
              <a:t>!</a:t>
            </a:r>
            <a:r>
              <a:rPr lang="mn-MN" dirty="0"/>
              <a:t> Тар нар юугаа шиншилж яваа юм бэ? Өнөөдөр 1930 хэдэн он биш шүү гэж хашхирчээ. Ингээд уйлсан дуулсан, гуньсан хэдэн согтуутай хамт хонохоор болов. Дэмий л нэг гэрэлтэй булан бараадан нөгөө сэтгүүлээ унших аядан суув. Түүнийг харсан нэг согтуу санжигнан ирж: </a:t>
            </a:r>
            <a:endParaRPr lang="en-US" dirty="0"/>
          </a:p>
          <a:p>
            <a:pPr marL="0" lvl="0" indent="0" algn="just">
              <a:buNone/>
            </a:pPr>
            <a:r>
              <a:rPr lang="mn-MN" dirty="0" smtClean="0"/>
              <a:t>- Энэ </a:t>
            </a:r>
            <a:r>
              <a:rPr lang="mn-MN" dirty="0"/>
              <a:t>муу эрүүлжүүлэхэд ном уншаад байхдаа яадаг юм бэ? Чи хэнээтэй амьтан байх. Би энд олон ирсэн. Чам шиг солиотой амьтан үзээгүй. Гэх мэтээр тултираатав. Энэ номонд алдарт гавьяат дуучин Магсар хурцын Дугаржавыг хэлмэгдүүлсэн тухай Түдэв гуай бичсэн юм гэвэл согтуу эс ойлгон, манарч гөлөрсөн нүдээр онож алдан харсаар унтаад өгчээ. </a:t>
            </a:r>
            <a:endParaRPr lang="en-US" dirty="0"/>
          </a:p>
          <a:p>
            <a:pPr marL="0" indent="0" algn="just">
              <a:buNone/>
            </a:pPr>
            <a:r>
              <a:rPr lang="mn-MN" dirty="0"/>
              <a:t>Эрүүлжүүлэхэд орсон нь гэр бүлийхнийг ихэд цочирдуулав. Ээж нь Баянхошуунаас машинаар давхин ирж: </a:t>
            </a:r>
            <a:endParaRPr lang="en-US" dirty="0"/>
          </a:p>
          <a:p>
            <a:pPr marL="0" lvl="0" indent="0" algn="just">
              <a:buNone/>
            </a:pPr>
            <a:r>
              <a:rPr lang="mn-MN" dirty="0" smtClean="0"/>
              <a:t>- За </a:t>
            </a:r>
            <a:r>
              <a:rPr lang="mn-MN" dirty="0"/>
              <a:t>Эрдэмбилэг минь</a:t>
            </a:r>
            <a:r>
              <a:rPr lang="en-US" dirty="0"/>
              <a:t>! </a:t>
            </a:r>
            <a:r>
              <a:rPr lang="mn-MN" dirty="0"/>
              <a:t>Чи тэнэг хүн шүү</a:t>
            </a:r>
            <a:r>
              <a:rPr lang="en-US" dirty="0"/>
              <a:t>! </a:t>
            </a:r>
            <a:r>
              <a:rPr lang="mn-MN" dirty="0"/>
              <a:t>Одоо зөнөг залгах нь гэж загнажээ. Эмэгтэй дүү нар нь энэ явдал гэр бүлийхнийг шившигт хутгасан хэрэг гэ үзсэн байна. Ламд үзүүлж, Ганданд ном уншуулж, түүнийг шалдлан хамаг юмыг нь арц хүжээр ариулжээ. Гэвч номтой холбогдсон түүний паян үүгээр дуусаагүй. </a:t>
            </a:r>
            <a:endParaRPr lang="en-US" dirty="0"/>
          </a:p>
          <a:p>
            <a:pPr marL="0" indent="0" algn="just">
              <a:buNone/>
            </a:pPr>
            <a:endParaRPr lang="en-US" dirty="0"/>
          </a:p>
        </p:txBody>
      </p:sp>
    </p:spTree>
    <p:extLst>
      <p:ext uri="{BB962C8B-B14F-4D97-AF65-F5344CB8AC3E}">
        <p14:creationId xmlns:p14="http://schemas.microsoft.com/office/powerpoint/2010/main" val="4288942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033" y="360607"/>
            <a:ext cx="11320529" cy="6233375"/>
          </a:xfrm>
        </p:spPr>
        <p:txBody>
          <a:bodyPr>
            <a:normAutofit fontScale="92500" lnSpcReduction="20000"/>
          </a:bodyPr>
          <a:lstStyle/>
          <a:p>
            <a:pPr marL="0" indent="0" algn="just">
              <a:buNone/>
            </a:pPr>
            <a:r>
              <a:rPr lang="mn-MN" dirty="0" smtClean="0"/>
              <a:t>	Тэр </a:t>
            </a:r>
            <a:r>
              <a:rPr lang="mn-MN" dirty="0"/>
              <a:t>зарим номыг хөөрөн шүтдэг шигээ зарим номноос ой нь гутаж уур шар нь гозойдог аж. Хайхрамжгүй бичсэн, уран сайхан муутай, мэдлэг соёл шингээгүй номыг тэр үзэн яддаг. Номын дэлгүүр хэсдэг хэзээний зангаар тэр номын хоёрдугаар дэлгүүрээр оржээ. Дэд доктор цолтой, бузгай нэрд гарсан нэг зохиогчийн шинэ ном түүнд өртлөө. Эхнээс нь хоёр хуудас гүйлгэн харав. Номын олхиогүй сул үг өгүүлбэрүүд, ядмаг дүрслэл  нь түүнийг доромжлох мэт санагдав. Ердөө л өөдөөс нь угаадас цацчих шиг болж. </a:t>
            </a:r>
            <a:endParaRPr lang="en-US" dirty="0"/>
          </a:p>
          <a:p>
            <a:pPr marL="0" lvl="0" indent="0" algn="just">
              <a:buNone/>
            </a:pPr>
            <a:r>
              <a:rPr lang="mn-MN" dirty="0" smtClean="0"/>
              <a:t>- Энэ </a:t>
            </a:r>
            <a:r>
              <a:rPr lang="mn-MN" dirty="0"/>
              <a:t>ном танайд хэд ирсэн бэ? </a:t>
            </a:r>
            <a:endParaRPr lang="en-US" dirty="0"/>
          </a:p>
          <a:p>
            <a:pPr marL="0" lvl="0" indent="0" algn="just">
              <a:buNone/>
            </a:pPr>
            <a:r>
              <a:rPr lang="mn-MN" dirty="0" smtClean="0"/>
              <a:t>- 300 </a:t>
            </a:r>
            <a:r>
              <a:rPr lang="mn-MN" dirty="0"/>
              <a:t>орчим </a:t>
            </a:r>
            <a:endParaRPr lang="en-US" dirty="0"/>
          </a:p>
          <a:p>
            <a:pPr marL="0" lvl="0" indent="0" algn="just">
              <a:buNone/>
            </a:pPr>
            <a:r>
              <a:rPr lang="mn-MN" dirty="0" smtClean="0"/>
              <a:t>- Аль </a:t>
            </a:r>
            <a:r>
              <a:rPr lang="mn-MN" dirty="0"/>
              <a:t>хэр гүйж байна? </a:t>
            </a:r>
            <a:endParaRPr lang="en-US" dirty="0"/>
          </a:p>
          <a:p>
            <a:pPr marL="0" lvl="0" indent="0" algn="just">
              <a:buNone/>
            </a:pPr>
            <a:r>
              <a:rPr lang="mn-MN" dirty="0" smtClean="0"/>
              <a:t>- Ирээд </a:t>
            </a:r>
            <a:r>
              <a:rPr lang="mn-MN" dirty="0"/>
              <a:t>хагас сар болсон. Арваад нь л борлоод байна. </a:t>
            </a:r>
            <a:endParaRPr lang="en-US" dirty="0"/>
          </a:p>
          <a:p>
            <a:pPr lvl="0" algn="just">
              <a:buFontTx/>
              <a:buChar char="-"/>
            </a:pPr>
            <a:r>
              <a:rPr lang="mn-MN" dirty="0" smtClean="0"/>
              <a:t>Тэгвэл </a:t>
            </a:r>
            <a:r>
              <a:rPr lang="mn-MN" dirty="0"/>
              <a:t>үлдсэнийг нь би авъя. Ингээд 3000 төгрөг тоолж өгөн тоосонд дарагдсан хэдэн боодол ном машиныхаа ард шидчихээд төмөр замын халуун усны зуухан дээр давхин ирж. Муу ном яаж үнс чандар болдгийг тэр удтал ажигласан байна. “Эрдэмбилэг баахан шинэ ном нууцаар шатаасан” гэсэн яриа таржээ. </a:t>
            </a:r>
            <a:r>
              <a:rPr lang="mn-MN" dirty="0" smtClean="0"/>
              <a:t>Намын </a:t>
            </a:r>
            <a:r>
              <a:rPr lang="mn-MN" dirty="0"/>
              <a:t>хорооны үзэл суртлын хэлтэс түүний мөрөөр мөшгиж, гэр орныхон нь сандарч тэвдсэн байна. Харин нэг дүү нь: </a:t>
            </a:r>
            <a:endParaRPr lang="en-US" dirty="0"/>
          </a:p>
          <a:p>
            <a:pPr marL="0" lvl="0" indent="0" algn="just">
              <a:buNone/>
            </a:pPr>
            <a:r>
              <a:rPr lang="mn-MN" dirty="0" smtClean="0"/>
              <a:t>- Ах </a:t>
            </a:r>
            <a:r>
              <a:rPr lang="mn-MN" dirty="0"/>
              <a:t>хуучин ном цаасаа шатаасан гэж хэлж байж сая нэг яриа хэлнээс мултарчээ. Ер нь тэгээд хагас жилийн цалингаараа ном худалдан авч шатаах тийм хэнээтэй амьтан байна гэж хэн үнэмших билээ. </a:t>
            </a:r>
            <a:endParaRPr lang="en-US" dirty="0"/>
          </a:p>
          <a:p>
            <a:pPr marL="0" lvl="0" indent="0" algn="just">
              <a:buNone/>
            </a:pPr>
            <a:r>
              <a:rPr lang="mn-MN" dirty="0" smtClean="0"/>
              <a:t>- Манай </a:t>
            </a:r>
            <a:r>
              <a:rPr lang="mn-MN" dirty="0"/>
              <a:t>хүнийг ном тэврээд суучихвал өөр ажилд хөдөлгөнө гэж гонж доо гэж Эрэдэмбилэгийн эхнэр хэлдэг гэнэ. </a:t>
            </a:r>
            <a:endParaRPr lang="en-US" dirty="0"/>
          </a:p>
          <a:p>
            <a:pPr marL="0" indent="0" algn="just">
              <a:buNone/>
            </a:pPr>
            <a:endParaRPr lang="en-US" dirty="0"/>
          </a:p>
        </p:txBody>
      </p:sp>
    </p:spTree>
    <p:extLst>
      <p:ext uri="{BB962C8B-B14F-4D97-AF65-F5344CB8AC3E}">
        <p14:creationId xmlns:p14="http://schemas.microsoft.com/office/powerpoint/2010/main" val="2480815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034" y="334851"/>
            <a:ext cx="11269014" cy="6246253"/>
          </a:xfrm>
        </p:spPr>
        <p:txBody>
          <a:bodyPr>
            <a:noAutofit/>
          </a:bodyPr>
          <a:lstStyle/>
          <a:p>
            <a:pPr marL="0" indent="0" algn="just">
              <a:buNone/>
            </a:pPr>
            <a:r>
              <a:rPr lang="mn-MN" sz="2200" dirty="0" smtClean="0"/>
              <a:t>	Эрдэмбилэг </a:t>
            </a:r>
            <a:r>
              <a:rPr lang="mn-MN" sz="2200" dirty="0"/>
              <a:t>номонд хорхойтой төдийгүй гоц ой тогтоолттой хүн юм. “Монголын нууц товчоо”-г тэр а, б-гүй цээжилжээ. Цээжлэх ч гэж дээ. Сонирхож шимтэж уншсан нь түүний ой тоонд тогтож үлддэг байна. С.Эрдэнийн өгүүллэгүүд О.Дашбалбарын шүлэг, “Тунгалаг тамир” романы амттай эгзэгтэй хэсэг гээд манай уран зохиолын олон дээжис түүнд хоногшин хадаглагджээ. </a:t>
            </a:r>
            <a:endParaRPr lang="en-US" sz="2200" dirty="0"/>
          </a:p>
          <a:p>
            <a:pPr marL="0" indent="0" algn="just">
              <a:buNone/>
            </a:pPr>
            <a:r>
              <a:rPr lang="mn-MN" sz="2200" dirty="0" smtClean="0"/>
              <a:t>	“</a:t>
            </a:r>
            <a:r>
              <a:rPr lang="mn-MN" sz="2200" dirty="0"/>
              <a:t>Монголын нууц товчоо”-ны 750 жилийн ой тэмдэглэх дуулиант ажлын үеэр телевизийн сурвалжлагч О.Жигмидготов Эрдэмбилэгийг анх олж сурвалжлан дэлгэцнээ гаргажээ. Мөн доктор Д.Цэрэнсодномтой хамт “Нууц товчоо”-оор хийсэн цуврал нэвтрүүлэгт тэр оролцосн байна. </a:t>
            </a:r>
            <a:endParaRPr lang="en-US" sz="2200" dirty="0"/>
          </a:p>
          <a:p>
            <a:pPr marL="0" indent="0" algn="just">
              <a:buNone/>
            </a:pPr>
            <a:r>
              <a:rPr lang="mn-MN" sz="2200" dirty="0" smtClean="0"/>
              <a:t>	Эрдэмбилэг </a:t>
            </a:r>
            <a:r>
              <a:rPr lang="mn-MN" sz="2200" dirty="0"/>
              <a:t>дээд сургууль, техникумд олон жил техник механикийн хичээл заасан юм. Түүний хичээл гоц гойд цараатай хүрээтэй болдгийг шавь нар нь гайхдаг гэнэ. Энэ багшийн хичээлд сууж үзсэн төрийн соёрхолт бүжиг дэглээч Сэвжидийн Сүхбаатар: </a:t>
            </a:r>
            <a:endParaRPr lang="en-US" sz="2200" dirty="0"/>
          </a:p>
          <a:p>
            <a:pPr marL="0" lvl="0" indent="0" algn="just">
              <a:buNone/>
            </a:pPr>
            <a:r>
              <a:rPr lang="mn-MN" sz="2200" dirty="0" smtClean="0"/>
              <a:t>- Манай </a:t>
            </a:r>
            <a:r>
              <a:rPr lang="mn-MN" sz="2200" dirty="0"/>
              <a:t>соёлын гавьяат мэргэжилтнүүд Эрдэмбилэг багш шиг байсан ч болоосой гэж халагласан гэдэг. Соёлын гавьяат зүтгэлтэн, ТИС-ийн багш С.Ишбалжир өөрийн шавь нарын нэг Д.Эрдэмбилэгийг их мэдлэг, мэдээлэл дээр чөлөөтэй хөрвөж, тэр мэдлэг мэдээллийг хумьж нятруулах, дэлгэж </a:t>
            </a:r>
            <a:r>
              <a:rPr lang="mn-MN" sz="2200" dirty="0" smtClean="0"/>
              <a:t>тэлэх олон </a:t>
            </a:r>
            <a:r>
              <a:rPr lang="mn-MN" sz="2200" dirty="0"/>
              <a:t>аргыг ашиглан хичээл заадаг онцгой чадвартай багш гэж үнэлэжээ. </a:t>
            </a:r>
            <a:endParaRPr lang="en-US" sz="2200" dirty="0"/>
          </a:p>
          <a:p>
            <a:pPr marL="0" indent="0" algn="just">
              <a:buNone/>
            </a:pPr>
            <a:endParaRPr lang="en-US" sz="2200" dirty="0"/>
          </a:p>
        </p:txBody>
      </p:sp>
    </p:spTree>
    <p:extLst>
      <p:ext uri="{BB962C8B-B14F-4D97-AF65-F5344CB8AC3E}">
        <p14:creationId xmlns:p14="http://schemas.microsoft.com/office/powerpoint/2010/main" val="3774288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761" y="360607"/>
            <a:ext cx="11384924" cy="6259133"/>
          </a:xfrm>
        </p:spPr>
        <p:txBody>
          <a:bodyPr>
            <a:noAutofit/>
          </a:bodyPr>
          <a:lstStyle/>
          <a:p>
            <a:pPr marL="0" indent="0" algn="just">
              <a:buNone/>
            </a:pPr>
            <a:r>
              <a:rPr lang="mn-MN" sz="2200" dirty="0" smtClean="0"/>
              <a:t>	Эрдэмбилэг </a:t>
            </a:r>
            <a:r>
              <a:rPr lang="mn-MN" sz="2200" dirty="0"/>
              <a:t>өөртөө ихээхэн юм бичиж үлдээсэн хүн юм. “Техник механикийн хичээлийг түүх, гоо зүй, уран зохиолын баримтаар хачирлан мэдлэг гүйнгийрүүлэх арга”, “Өвгөн Марксын этгээд баримтууд”, Фолкнерийн хүүрнэлд шингэсэн дүрслэл” гэх мэт ном, өгүүлэл олныг бичжээ. Эдгээрийг төгс төгөлдөр бус, хэнээ хөдөлсөн үеийн орон гаран санаанууд гэж үздэг учир хэвлүүлэхгүй гэдэг байна. Монголын яруу найргийг тэр “Данзанравжаа шүлэг”, “Явуухулан шүлэг”, “Д.Пүрэвдорж шүлэг”, “Б.Лхагвасүрэн шүлэг” гэж хэлбэр аргаар нь хэдхэн хэсэгт хувааж түүнээ тайлбарлажээ. Сүүлийн 10 орчим жилийн Монголын шинэ найраглалыг “Лхагвасүрэн шүлэг” гэдэгтээ багтаасан байна. Нэгэн “хэнээтэй” уншигч зөвхөн өөртөө итгэж дургиж байгаад манай мэргэн зохиолчид яахан гомдов гэж. </a:t>
            </a:r>
            <a:endParaRPr lang="en-US" sz="2200" dirty="0"/>
          </a:p>
          <a:p>
            <a:pPr marL="0" indent="0" algn="just">
              <a:buNone/>
            </a:pPr>
            <a:r>
              <a:rPr lang="mn-MN" sz="2200" dirty="0" smtClean="0"/>
              <a:t>	О.Дашбалбар</a:t>
            </a:r>
            <a:r>
              <a:rPr lang="mn-MN" sz="2200" dirty="0"/>
              <a:t>, З. Дорж нарыг уран бүтээлээсээ хөндийрч улс төр, ажил хэрэгт хутгалдсан гэж Эрдэмбилэг их харамсдаг байна. Харин ээж Цэен гуай нь: </a:t>
            </a:r>
            <a:endParaRPr lang="en-US" sz="2200" dirty="0"/>
          </a:p>
          <a:p>
            <a:pPr marL="0" indent="0" algn="just">
              <a:buNone/>
            </a:pPr>
            <a:r>
              <a:rPr lang="mn-MN" sz="2200" dirty="0"/>
              <a:t>-Чи битгий хувиа бод. Цаадуул чинь чамайг бодоход эрчүүл. Монголдоо бие сэтгэлээ зориулж яваа улс. Шүлэг зохиол бичиж чамайг зугаацуулах хүн олдоно гайгүй... гэж хэлдэг байна. Энэ мэт зөрөлдөөнд уран зохиолын багш мэргэжилтэй аав нь оролцдоггүй аж. Энэ хүн хүүхдүүдээ багаас нь номонд элэгтэй болгож, “Монголын нууц товчоо”-г шүтүүлсэн байна. </a:t>
            </a:r>
            <a:endParaRPr lang="en-US" sz="2200" dirty="0"/>
          </a:p>
          <a:p>
            <a:pPr marL="0" indent="0" algn="just">
              <a:buNone/>
            </a:pPr>
            <a:r>
              <a:rPr lang="mn-MN" sz="2200" dirty="0" smtClean="0"/>
              <a:t>	Ном </a:t>
            </a:r>
            <a:r>
              <a:rPr lang="mn-MN" sz="2200" dirty="0"/>
              <a:t>хүнд яаж хүрдгийн зөвхөн ганц жишээ хэмээн дээрх баримтыг сийрүүлэв. Өнөө жил соёлын жил билээ. </a:t>
            </a:r>
            <a:endParaRPr lang="en-US" sz="2200" dirty="0"/>
          </a:p>
        </p:txBody>
      </p:sp>
    </p:spTree>
    <p:extLst>
      <p:ext uri="{BB962C8B-B14F-4D97-AF65-F5344CB8AC3E}">
        <p14:creationId xmlns:p14="http://schemas.microsoft.com/office/powerpoint/2010/main" val="1337923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7877" y="845241"/>
            <a:ext cx="10058400" cy="1060833"/>
          </a:xfrm>
        </p:spPr>
        <p:txBody>
          <a:bodyPr>
            <a:noAutofit/>
          </a:bodyPr>
          <a:lstStyle/>
          <a:p>
            <a:r>
              <a:rPr lang="mn-MN" sz="7200" dirty="0" smtClean="0"/>
              <a:t>Даалгавар – 1 </a:t>
            </a:r>
            <a:endParaRPr lang="en-US" sz="7200" dirty="0"/>
          </a:p>
        </p:txBody>
      </p:sp>
      <p:sp>
        <p:nvSpPr>
          <p:cNvPr id="3" name="Content Placeholder 2"/>
          <p:cNvSpPr>
            <a:spLocks noGrp="1"/>
          </p:cNvSpPr>
          <p:nvPr>
            <p:ph idx="1"/>
          </p:nvPr>
        </p:nvSpPr>
        <p:spPr>
          <a:xfrm>
            <a:off x="444500" y="2180644"/>
            <a:ext cx="11137900" cy="3699456"/>
          </a:xfrm>
        </p:spPr>
        <p:txBody>
          <a:bodyPr>
            <a:noAutofit/>
          </a:bodyPr>
          <a:lstStyle/>
          <a:p>
            <a:pPr marL="914400" indent="-914400">
              <a:buFont typeface="+mj-lt"/>
              <a:buAutoNum type="alphaLcPeriod"/>
            </a:pPr>
            <a:r>
              <a:rPr lang="mn-MN" sz="4800" dirty="0" smtClean="0">
                <a:solidFill>
                  <a:schemeClr val="tx1"/>
                </a:solidFill>
              </a:rPr>
              <a:t>Хөргийг цогцолбороор зааглан тэмдэглэж, гол санаа бүхий өгүүлбэрийг олоорой.</a:t>
            </a:r>
          </a:p>
          <a:p>
            <a:pPr marL="914400" indent="-914400">
              <a:buFont typeface="+mj-lt"/>
              <a:buAutoNum type="alphaLcPeriod"/>
            </a:pPr>
            <a:r>
              <a:rPr lang="mn-MN" sz="4800" dirty="0" smtClean="0">
                <a:solidFill>
                  <a:schemeClr val="tx1"/>
                </a:solidFill>
              </a:rPr>
              <a:t>Эхийн гол санааг тодорхойлоорой.  </a:t>
            </a:r>
            <a:endParaRPr lang="en-US" sz="4800" dirty="0">
              <a:solidFill>
                <a:schemeClr val="tx1"/>
              </a:solidFill>
            </a:endParaRPr>
          </a:p>
        </p:txBody>
      </p:sp>
    </p:spTree>
    <p:extLst>
      <p:ext uri="{BB962C8B-B14F-4D97-AF65-F5344CB8AC3E}">
        <p14:creationId xmlns:p14="http://schemas.microsoft.com/office/powerpoint/2010/main" val="1239357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748" y="512064"/>
            <a:ext cx="10058400" cy="1609344"/>
          </a:xfrm>
        </p:spPr>
        <p:txBody>
          <a:bodyPr>
            <a:normAutofit/>
          </a:bodyPr>
          <a:lstStyle/>
          <a:p>
            <a:r>
              <a:rPr lang="mn-MN" sz="6600" dirty="0" smtClean="0"/>
              <a:t>Даалгавар – 2 </a:t>
            </a:r>
            <a:endParaRPr lang="en-US" sz="6600" dirty="0"/>
          </a:p>
        </p:txBody>
      </p:sp>
      <p:sp>
        <p:nvSpPr>
          <p:cNvPr id="3" name="Content Placeholder 2"/>
          <p:cNvSpPr>
            <a:spLocks noGrp="1"/>
          </p:cNvSpPr>
          <p:nvPr>
            <p:ph idx="1"/>
          </p:nvPr>
        </p:nvSpPr>
        <p:spPr>
          <a:xfrm>
            <a:off x="2425700" y="2438400"/>
            <a:ext cx="9537700" cy="3651504"/>
          </a:xfrm>
        </p:spPr>
        <p:txBody>
          <a:bodyPr>
            <a:normAutofit/>
          </a:bodyPr>
          <a:lstStyle/>
          <a:p>
            <a:pPr marL="742950" indent="-742950">
              <a:buFont typeface="+mj-lt"/>
              <a:buAutoNum type="alphaLcPeriod"/>
            </a:pPr>
            <a:r>
              <a:rPr lang="mn-MN" sz="4400" dirty="0" smtClean="0">
                <a:solidFill>
                  <a:schemeClr val="tx1"/>
                </a:solidFill>
              </a:rPr>
              <a:t>Зохиогчийн цогцолбор тус бүрд дэвшүүлэн тавьсан асуудал юу байна вэ? </a:t>
            </a:r>
          </a:p>
          <a:p>
            <a:pPr marL="457200" indent="-457200">
              <a:buFont typeface="+mj-lt"/>
              <a:buAutoNum type="alphaLcPeriod"/>
            </a:pPr>
            <a:r>
              <a:rPr lang="mn-MN" sz="4400" dirty="0">
                <a:solidFill>
                  <a:schemeClr val="tx1"/>
                </a:solidFill>
              </a:rPr>
              <a:t> </a:t>
            </a:r>
            <a:r>
              <a:rPr lang="mn-MN" sz="4400" dirty="0" smtClean="0">
                <a:solidFill>
                  <a:schemeClr val="tx1"/>
                </a:solidFill>
              </a:rPr>
              <a:t> Эхийн сэдвийг тодорхойлоорой.</a:t>
            </a:r>
            <a:endParaRPr lang="en-US" sz="4400" dirty="0">
              <a:solidFill>
                <a:schemeClr val="tx1"/>
              </a:solidFill>
            </a:endParaRPr>
          </a:p>
        </p:txBody>
      </p:sp>
    </p:spTree>
    <p:extLst>
      <p:ext uri="{BB962C8B-B14F-4D97-AF65-F5344CB8AC3E}">
        <p14:creationId xmlns:p14="http://schemas.microsoft.com/office/powerpoint/2010/main" val="1719949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1204468"/>
          </a:xfrm>
        </p:spPr>
        <p:txBody>
          <a:bodyPr>
            <a:normAutofit/>
          </a:bodyPr>
          <a:lstStyle/>
          <a:p>
            <a:r>
              <a:rPr lang="mn-MN" sz="6000" dirty="0" smtClean="0"/>
              <a:t>Зорилт: </a:t>
            </a:r>
            <a:endParaRPr lang="en-US" sz="6000" dirty="0"/>
          </a:p>
        </p:txBody>
      </p:sp>
      <p:sp>
        <p:nvSpPr>
          <p:cNvPr id="3" name="Content Placeholder 2"/>
          <p:cNvSpPr>
            <a:spLocks noGrp="1"/>
          </p:cNvSpPr>
          <p:nvPr>
            <p:ph idx="1"/>
          </p:nvPr>
        </p:nvSpPr>
        <p:spPr>
          <a:xfrm>
            <a:off x="774700" y="1955800"/>
            <a:ext cx="10353548" cy="4216400"/>
          </a:xfrm>
        </p:spPr>
        <p:txBody>
          <a:bodyPr>
            <a:normAutofit/>
          </a:bodyPr>
          <a:lstStyle/>
          <a:p>
            <a:pPr lvl="0">
              <a:buFont typeface="Wingdings" panose="05000000000000000000" pitchFamily="2" charset="2"/>
              <a:buChar char="Ø"/>
            </a:pPr>
            <a:r>
              <a:rPr lang="mn-MN" sz="4800" dirty="0">
                <a:solidFill>
                  <a:schemeClr val="tx1"/>
                </a:solidFill>
              </a:rPr>
              <a:t> </a:t>
            </a:r>
            <a:r>
              <a:rPr lang="mn-MN" sz="4800" dirty="0" smtClean="0">
                <a:solidFill>
                  <a:schemeClr val="tx1"/>
                </a:solidFill>
              </a:rPr>
              <a:t>Баримтыг </a:t>
            </a:r>
            <a:r>
              <a:rPr lang="mn-MN" sz="4800" dirty="0">
                <a:solidFill>
                  <a:schemeClr val="tx1"/>
                </a:solidFill>
              </a:rPr>
              <a:t>уншиж ойлгох </a:t>
            </a:r>
          </a:p>
          <a:p>
            <a:pPr lvl="0">
              <a:buFont typeface="Wingdings" panose="05000000000000000000" pitchFamily="2" charset="2"/>
              <a:buChar char="Ø"/>
            </a:pPr>
            <a:r>
              <a:rPr lang="mn-MN" sz="4800" dirty="0">
                <a:solidFill>
                  <a:schemeClr val="tx1"/>
                </a:solidFill>
              </a:rPr>
              <a:t> </a:t>
            </a:r>
            <a:r>
              <a:rPr lang="mn-MN" sz="4800" dirty="0" smtClean="0">
                <a:solidFill>
                  <a:schemeClr val="tx1"/>
                </a:solidFill>
              </a:rPr>
              <a:t>Баримтыг </a:t>
            </a:r>
            <a:r>
              <a:rPr lang="mn-MN" sz="4800" dirty="0">
                <a:solidFill>
                  <a:schemeClr val="tx1"/>
                </a:solidFill>
              </a:rPr>
              <a:t>задлан шинжилж, </a:t>
            </a:r>
            <a:r>
              <a:rPr lang="mn-MN" sz="4800" dirty="0" smtClean="0">
                <a:solidFill>
                  <a:schemeClr val="tx1"/>
                </a:solidFill>
              </a:rPr>
              <a:t>   </a:t>
            </a:r>
          </a:p>
          <a:p>
            <a:pPr marL="0" lvl="0" indent="0">
              <a:buNone/>
            </a:pPr>
            <a:r>
              <a:rPr lang="mn-MN" sz="4800" dirty="0">
                <a:solidFill>
                  <a:schemeClr val="tx1"/>
                </a:solidFill>
              </a:rPr>
              <a:t> </a:t>
            </a:r>
            <a:r>
              <a:rPr lang="mn-MN" sz="4800" dirty="0" smtClean="0">
                <a:solidFill>
                  <a:schemeClr val="tx1"/>
                </a:solidFill>
              </a:rPr>
              <a:t>   нэгтгэн </a:t>
            </a:r>
            <a:r>
              <a:rPr lang="mn-MN" sz="4800" dirty="0">
                <a:solidFill>
                  <a:schemeClr val="tx1"/>
                </a:solidFill>
              </a:rPr>
              <a:t>дүгнэх </a:t>
            </a:r>
          </a:p>
          <a:p>
            <a:pPr lvl="0">
              <a:buFont typeface="Wingdings" panose="05000000000000000000" pitchFamily="2" charset="2"/>
              <a:buChar char="Ø"/>
            </a:pPr>
            <a:r>
              <a:rPr lang="mn-MN" sz="4800" dirty="0">
                <a:solidFill>
                  <a:schemeClr val="tx1"/>
                </a:solidFill>
              </a:rPr>
              <a:t> </a:t>
            </a:r>
            <a:r>
              <a:rPr lang="mn-MN" sz="4800" dirty="0" smtClean="0">
                <a:solidFill>
                  <a:schemeClr val="tx1"/>
                </a:solidFill>
              </a:rPr>
              <a:t>Үзэл </a:t>
            </a:r>
            <a:r>
              <a:rPr lang="mn-MN" sz="4800" dirty="0">
                <a:solidFill>
                  <a:schemeClr val="tx1"/>
                </a:solidFill>
              </a:rPr>
              <a:t>бодлоо илэрхийлэн ярих</a:t>
            </a:r>
            <a:endParaRPr lang="en-US" sz="4800" dirty="0">
              <a:solidFill>
                <a:schemeClr val="tx1"/>
              </a:solidFill>
            </a:endParaRPr>
          </a:p>
          <a:p>
            <a:pPr>
              <a:buFont typeface="Wingdings" panose="05000000000000000000" pitchFamily="2" charset="2"/>
              <a:buChar char="Ø"/>
            </a:pPr>
            <a:endParaRPr lang="en-US" sz="4800" dirty="0">
              <a:solidFill>
                <a:schemeClr val="tx1"/>
              </a:solidFill>
            </a:endParaRPr>
          </a:p>
        </p:txBody>
      </p:sp>
    </p:spTree>
    <p:extLst>
      <p:ext uri="{BB962C8B-B14F-4D97-AF65-F5344CB8AC3E}">
        <p14:creationId xmlns:p14="http://schemas.microsoft.com/office/powerpoint/2010/main" val="2488868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mn-MN" sz="7200" dirty="0" smtClean="0"/>
              <a:t>Зорилго: </a:t>
            </a:r>
            <a:endParaRPr lang="en-US" sz="7200" dirty="0"/>
          </a:p>
        </p:txBody>
      </p:sp>
      <p:sp>
        <p:nvSpPr>
          <p:cNvPr id="3" name="Content Placeholder 2"/>
          <p:cNvSpPr>
            <a:spLocks noGrp="1"/>
          </p:cNvSpPr>
          <p:nvPr>
            <p:ph idx="1"/>
          </p:nvPr>
        </p:nvSpPr>
        <p:spPr>
          <a:xfrm>
            <a:off x="1171448" y="2261108"/>
            <a:ext cx="10058400" cy="3022092"/>
          </a:xfrm>
        </p:spPr>
        <p:txBody>
          <a:bodyPr>
            <a:normAutofit fontScale="92500" lnSpcReduction="10000"/>
          </a:bodyPr>
          <a:lstStyle/>
          <a:p>
            <a:pPr marL="0" indent="0" algn="ctr">
              <a:buNone/>
            </a:pPr>
            <a:r>
              <a:rPr lang="mn-MN" sz="6600" dirty="0" smtClean="0">
                <a:solidFill>
                  <a:schemeClr val="tx1"/>
                </a:solidFill>
              </a:rPr>
              <a:t>Баримтыг утга бүтцийг задлан шинжилж, </a:t>
            </a:r>
            <a:r>
              <a:rPr lang="mn-MN" sz="6600" dirty="0">
                <a:solidFill>
                  <a:schemeClr val="tx1"/>
                </a:solidFill>
              </a:rPr>
              <a:t>дүгнэлт </a:t>
            </a:r>
            <a:r>
              <a:rPr lang="mn-MN" sz="6600" dirty="0" smtClean="0">
                <a:solidFill>
                  <a:schemeClr val="tx1"/>
                </a:solidFill>
              </a:rPr>
              <a:t>гаргана. </a:t>
            </a:r>
            <a:endParaRPr lang="en-US" sz="6600" dirty="0">
              <a:solidFill>
                <a:schemeClr val="tx1"/>
              </a:solidFill>
            </a:endParaRPr>
          </a:p>
        </p:txBody>
      </p:sp>
    </p:spTree>
    <p:extLst>
      <p:ext uri="{BB962C8B-B14F-4D97-AF65-F5344CB8AC3E}">
        <p14:creationId xmlns:p14="http://schemas.microsoft.com/office/powerpoint/2010/main" val="4224893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9000" y="825500"/>
            <a:ext cx="10815271" cy="5321300"/>
          </a:xfrm>
        </p:spPr>
        <p:txBody>
          <a:bodyPr>
            <a:noAutofit/>
          </a:bodyPr>
          <a:lstStyle/>
          <a:p>
            <a:pPr marL="0" indent="0" algn="ctr">
              <a:buNone/>
            </a:pPr>
            <a:r>
              <a:rPr lang="mn-MN" sz="7200" dirty="0" smtClean="0">
                <a:solidFill>
                  <a:schemeClr val="tx1"/>
                </a:solidFill>
              </a:rPr>
              <a:t>ХИЧЭЭЛД ИДЭВХТЭЙ ОРОЛЦСОН НИЙТ СУРАГЧДАДАА БАЯРЛАЛАА</a:t>
            </a:r>
            <a:endParaRPr lang="en-US" sz="7200" dirty="0">
              <a:solidFill>
                <a:schemeClr val="tx1"/>
              </a:solidFill>
            </a:endParaRPr>
          </a:p>
        </p:txBody>
      </p:sp>
    </p:spTree>
    <p:extLst>
      <p:ext uri="{BB962C8B-B14F-4D97-AF65-F5344CB8AC3E}">
        <p14:creationId xmlns:p14="http://schemas.microsoft.com/office/powerpoint/2010/main" val="3459369790"/>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docProps/app.xml><?xml version="1.0" encoding="utf-8"?>
<Properties xmlns="http://schemas.openxmlformats.org/officeDocument/2006/extended-properties" xmlns:vt="http://schemas.openxmlformats.org/officeDocument/2006/docPropsVTypes">
  <Template>TM10001104[[fn=Feathered]]</Template>
  <TotalTime>80</TotalTime>
  <Words>85</Words>
  <Application>Microsoft Office PowerPoint</Application>
  <PresentationFormat>Widescreen</PresentationFormat>
  <Paragraphs>44</Paragraphs>
  <Slides>12</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Corbel</vt:lpstr>
      <vt:lpstr>Wingdings</vt:lpstr>
      <vt:lpstr>Feathered</vt:lpstr>
      <vt:lpstr>ХӨРӨГ НАЙРУУЛЛЫН УТГА БҮТЦИЙГ ЗАДЛАН ШИНЖЛЭХ</vt:lpstr>
      <vt:lpstr>PowerPoint Presentation</vt:lpstr>
      <vt:lpstr>Ш.Цэрэнпил   ХЭНЭЭТ</vt:lpstr>
      <vt:lpstr>PowerPoint Presentation</vt:lpstr>
      <vt:lpstr>PowerPoint Presentation</vt:lpstr>
      <vt:lpstr>PowerPoint Presentation</vt:lpstr>
      <vt:lpstr>PowerPoint Presentation</vt:lpstr>
      <vt:lpstr>Даалгавар – 1 </vt:lpstr>
      <vt:lpstr>Даалгавар – 2 </vt:lpstr>
      <vt:lpstr>Зорилт: </vt:lpstr>
      <vt:lpstr>Зорилго: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Myagaa Kh</dc:creator>
  <cp:lastModifiedBy>j. Tumendemberel</cp:lastModifiedBy>
  <cp:revision>10</cp:revision>
  <dcterms:created xsi:type="dcterms:W3CDTF">2018-09-19T20:28:30Z</dcterms:created>
  <dcterms:modified xsi:type="dcterms:W3CDTF">2019-09-08T23:32:11Z</dcterms:modified>
</cp:coreProperties>
</file>