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1"/>
  </p:notesMasterIdLst>
  <p:sldIdLst>
    <p:sldId id="300" r:id="rId2"/>
    <p:sldId id="312" r:id="rId3"/>
    <p:sldId id="258" r:id="rId4"/>
    <p:sldId id="262" r:id="rId5"/>
    <p:sldId id="260" r:id="rId6"/>
    <p:sldId id="261" r:id="rId7"/>
    <p:sldId id="306" r:id="rId8"/>
    <p:sldId id="281" r:id="rId9"/>
    <p:sldId id="285" r:id="rId10"/>
    <p:sldId id="271" r:id="rId11"/>
    <p:sldId id="307" r:id="rId12"/>
    <p:sldId id="266" r:id="rId13"/>
    <p:sldId id="297" r:id="rId14"/>
    <p:sldId id="289" r:id="rId15"/>
    <p:sldId id="295" r:id="rId16"/>
    <p:sldId id="294" r:id="rId17"/>
    <p:sldId id="310" r:id="rId18"/>
    <p:sldId id="309" r:id="rId19"/>
    <p:sldId id="31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ldbold" initials="S" lastIdx="1" clrIdx="0">
    <p:extLst>
      <p:ext uri="{19B8F6BF-5375-455C-9EA6-DF929625EA0E}">
        <p15:presenceInfo xmlns:p15="http://schemas.microsoft.com/office/powerpoint/2012/main" userId="Suldbol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336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1F967-B5DB-4662-B26B-8DBD803E7C97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B20862-7A61-46C5-B77C-F9BE1D8290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291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B20862-7A61-46C5-B77C-F9BE1D82903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067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10/14/2019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6764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029200" y="1676400"/>
            <a:ext cx="3810000" cy="411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66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34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C060453-83DB-4131-B6E2-494FC6AD327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10/14/2019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8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904B032E-E8F6-4D1C-86CB-B6F9A165EC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Цаг баримтлах</a:t>
            </a:r>
          </a:p>
          <a:p>
            <a:r>
              <a:rPr lang="mn-MN" dirty="0" smtClean="0">
                <a:latin typeface="Arial" panose="020B0604020202020204" pitchFamily="34" charset="0"/>
                <a:cs typeface="Arial" panose="020B0604020202020204" pitchFamily="34" charset="0"/>
              </a:rPr>
              <a:t>Бие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биенээ сонсох</a:t>
            </a:r>
          </a:p>
          <a:p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Гар утас ашиглахгүй </a:t>
            </a:r>
            <a:r>
              <a:rPr lang="mn-MN" dirty="0" smtClean="0">
                <a:latin typeface="Arial" panose="020B0604020202020204" pitchFamily="34" charset="0"/>
                <a:cs typeface="Arial" panose="020B0604020202020204" pitchFamily="34" charset="0"/>
              </a:rPr>
              <a:t>байх</a:t>
            </a:r>
            <a:endParaRPr lang="mn-M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83449A70-8676-441D-9C82-A6E156860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Хичээлийн дэг: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14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mn-MN" sz="6600" dirty="0" smtClean="0">
                <a:latin typeface="Arial" panose="020B0604020202020204" pitchFamily="34" charset="0"/>
                <a:cs typeface="Arial" panose="020B0604020202020204" pitchFamily="34" charset="0"/>
              </a:rPr>
              <a:t>Хөшүүрэг</a:t>
            </a:r>
            <a:endParaRPr 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93" y="3352800"/>
            <a:ext cx="4576101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76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1371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mn-MN" dirty="0">
                <a:latin typeface="Arial" pitchFamily="34" charset="0"/>
                <a:cs typeface="Arial" pitchFamily="34" charset="0"/>
              </a:rPr>
              <a:t>Ундааны бөглөөг гараараа онгойлгож чадах уу? </a:t>
            </a:r>
            <a:r>
              <a:rPr lang="en-US" dirty="0">
                <a:latin typeface="Arial" pitchFamily="34" charset="0"/>
                <a:cs typeface="Arial" pitchFamily="34" charset="0"/>
              </a:rPr>
              <a:t/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pic>
        <p:nvPicPr>
          <p:cNvPr id="4" name="Picture 3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0" y="1295400"/>
            <a:ext cx="3886200" cy="464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a2b8d5542e7db689e73568e87207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685800"/>
            <a:ext cx="6096000" cy="2743200"/>
          </a:xfrm>
          <a:prstGeom prst="rect">
            <a:avLst/>
          </a:prstGeom>
        </p:spPr>
      </p:pic>
      <p:pic>
        <p:nvPicPr>
          <p:cNvPr id="5" name="Picture 4" descr="3446_68833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" y="3429000"/>
            <a:ext cx="3810000" cy="3276600"/>
          </a:xfrm>
          <a:prstGeom prst="rect">
            <a:avLst/>
          </a:prstGeom>
        </p:spPr>
      </p:pic>
      <p:pic>
        <p:nvPicPr>
          <p:cNvPr id="6" name="Picture 5" descr="Opena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5800" y="3429000"/>
            <a:ext cx="4648200" cy="3171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0"/>
            <a:ext cx="8153400" cy="68580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mn-MN" sz="2400" dirty="0">
                <a:latin typeface="Arial" pitchFamily="34" charset="0"/>
                <a:cs typeface="Arial" pitchFamily="34" charset="0"/>
              </a:rPr>
              <a:t>Хүн төрөлхтөн элдэв зүйлийг хийхдээ их хүч шаардах зүйл дээр аль болох бага хүч зарцуулахын тулд элдэв арга хэрэглэж иржээ. Хүчний хэмжээ болон чиглэлийг өөрчлөх хэрэгслийг </a:t>
            </a:r>
            <a:r>
              <a:rPr lang="mn-MN" sz="2800" b="1" dirty="0">
                <a:latin typeface="Arial" pitchFamily="34" charset="0"/>
                <a:cs typeface="Arial" pitchFamily="34" charset="0"/>
              </a:rPr>
              <a:t>хялбар механизм </a:t>
            </a:r>
            <a:r>
              <a:rPr lang="mn-MN" sz="2400" dirty="0">
                <a:latin typeface="Arial" pitchFamily="34" charset="0"/>
                <a:cs typeface="Arial" pitchFamily="34" charset="0"/>
              </a:rPr>
              <a:t>гэж нэрлэдэг. Хялбар механизмд: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mn-MN" sz="2400" dirty="0">
                <a:latin typeface="Arial" pitchFamily="34" charset="0"/>
                <a:cs typeface="Arial" pitchFamily="34" charset="0"/>
              </a:rPr>
              <a:t>1. Хөшүүрэг, түүний хэлбэр болох эргэвч ба эргүүлэг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mn-MN" sz="2400" dirty="0">
                <a:latin typeface="Arial" pitchFamily="34" charset="0"/>
                <a:cs typeface="Arial" pitchFamily="34" charset="0"/>
              </a:rPr>
              <a:t>2. Налуу хавтгай, түүний хувирсан хэлбэр болох шаантаг ба шураг ордог.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Content Placeholder 11" descr="7b3604133c5328c99100ee0716dba7c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1981201"/>
          </a:xfrm>
        </p:spPr>
      </p:pic>
      <p:pic>
        <p:nvPicPr>
          <p:cNvPr id="13" name="Picture 12" descr="30ccf69eb39e7a32f932d58366c9fc2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981200"/>
            <a:ext cx="9144000" cy="3076575"/>
          </a:xfrm>
          <a:prstGeom prst="rect">
            <a:avLst/>
          </a:prstGeom>
        </p:spPr>
      </p:pic>
      <p:pic>
        <p:nvPicPr>
          <p:cNvPr id="14" name="Picture 13" descr="52KD307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2057400"/>
          </a:xfrm>
          <a:prstGeom prst="rect">
            <a:avLst/>
          </a:prstGeom>
        </p:spPr>
      </p:pic>
      <p:pic>
        <p:nvPicPr>
          <p:cNvPr id="15" name="Picture 14" descr="319d173b7e2a23d4742e37f8aee8b6b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EA2EDC15-E9EC-4F19-9C93-23E52194F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A5C7696D-1FF7-497D-B89C-6890C99F0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Image result for ÑÓ©ÑÒ¯Ò¯ÑÑÐ³">
            <a:extLst>
              <a:ext uri="{FF2B5EF4-FFF2-40B4-BE49-F238E27FC236}">
                <a16:creationId xmlns:a16="http://schemas.microsoft.com/office/drawing/2014/main" xmlns="" id="{D6269CF2-A707-4A66-98B7-2090C3D5A7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" y="274639"/>
            <a:ext cx="8229600" cy="573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27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>
                <a:latin typeface="Arial" pitchFamily="34" charset="0"/>
                <a:cs typeface="Arial" pitchFamily="34" charset="0"/>
              </a:rPr>
              <a:t>Та нар үүнийг тоглодог уу?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7564967" cy="373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974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a.psblogstatics.com/wp-content/uploads/2013/12/E696-seeSa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346" y="838200"/>
            <a:ext cx="8513881" cy="4577686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97" y="5247706"/>
            <a:ext cx="4046703" cy="134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 fontScale="90000"/>
          </a:bodyPr>
          <a:lstStyle/>
          <a:p>
            <a:pPr algn="just"/>
            <a:r>
              <a:rPr lang="mn-MN" dirty="0">
                <a:latin typeface="Arial" pitchFamily="34" charset="0"/>
                <a:cs typeface="Arial" pitchFamily="34" charset="0"/>
              </a:rPr>
              <a:t>Дэгдээхий хүүхэд хоёрт тоглох боломж байна уу? Та нар юу гэж бодож байна.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73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LeverLabelB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95300" y="1970545"/>
            <a:ext cx="8153400" cy="4038600"/>
          </a:xfrm>
          <a:noFill/>
        </p:spPr>
      </p:pic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015288" cy="58302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mn-MN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Хөшүүрэг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 flipH="1" flipV="1">
            <a:off x="1066800" y="4495800"/>
            <a:ext cx="304800" cy="9096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H="1" flipV="1">
            <a:off x="3810000" y="3429000"/>
            <a:ext cx="304800" cy="8397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 flipV="1">
            <a:off x="2743200" y="3505200"/>
            <a:ext cx="1066800" cy="349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 flipH="1">
            <a:off x="1143000" y="4038600"/>
            <a:ext cx="1295400" cy="4905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 flipH="1" flipV="1">
            <a:off x="6934200" y="2286000"/>
            <a:ext cx="304800" cy="700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24" name="Line 12"/>
          <p:cNvSpPr>
            <a:spLocks noChangeShapeType="1"/>
          </p:cNvSpPr>
          <p:nvPr/>
        </p:nvSpPr>
        <p:spPr bwMode="auto">
          <a:xfrm flipH="1">
            <a:off x="3886200" y="2971800"/>
            <a:ext cx="1371600" cy="4905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25" name="Line 13"/>
          <p:cNvSpPr>
            <a:spLocks noChangeShapeType="1"/>
          </p:cNvSpPr>
          <p:nvPr/>
        </p:nvSpPr>
        <p:spPr bwMode="auto">
          <a:xfrm flipV="1">
            <a:off x="5715000" y="2362200"/>
            <a:ext cx="1219200" cy="419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2286000" y="3581400"/>
            <a:ext cx="533400" cy="4254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5257800" y="2514600"/>
            <a:ext cx="457200" cy="4254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3330" name="Rectangle 18"/>
          <p:cNvSpPr>
            <a:spLocks noChangeArrowheads="1"/>
          </p:cNvSpPr>
          <p:nvPr/>
        </p:nvSpPr>
        <p:spPr bwMode="auto">
          <a:xfrm>
            <a:off x="5334000" y="4800600"/>
            <a:ext cx="5334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3331" name="Rectangle 19"/>
          <p:cNvSpPr>
            <a:spLocks noChangeArrowheads="1"/>
          </p:cNvSpPr>
          <p:nvPr/>
        </p:nvSpPr>
        <p:spPr bwMode="auto">
          <a:xfrm>
            <a:off x="7467600" y="2286000"/>
            <a:ext cx="457200" cy="4254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3332" name="Rectangle 20"/>
          <p:cNvSpPr>
            <a:spLocks noChangeArrowheads="1"/>
          </p:cNvSpPr>
          <p:nvPr/>
        </p:nvSpPr>
        <p:spPr bwMode="auto">
          <a:xfrm>
            <a:off x="381000" y="3962400"/>
            <a:ext cx="533400" cy="4254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lang="en-US" sz="2000" b="1" dirty="0"/>
          </a:p>
        </p:txBody>
      </p:sp>
      <p:sp>
        <p:nvSpPr>
          <p:cNvPr id="13333" name="Line 21"/>
          <p:cNvSpPr>
            <a:spLocks noChangeShapeType="1"/>
          </p:cNvSpPr>
          <p:nvPr/>
        </p:nvSpPr>
        <p:spPr bwMode="auto">
          <a:xfrm>
            <a:off x="685800" y="4419600"/>
            <a:ext cx="304800" cy="349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35" name="Line 23"/>
          <p:cNvSpPr>
            <a:spLocks noChangeShapeType="1"/>
          </p:cNvSpPr>
          <p:nvPr/>
        </p:nvSpPr>
        <p:spPr bwMode="auto">
          <a:xfrm flipH="1" flipV="1">
            <a:off x="4171950" y="4611688"/>
            <a:ext cx="116205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3337" name="Line 25"/>
          <p:cNvSpPr>
            <a:spLocks noChangeShapeType="1"/>
          </p:cNvSpPr>
          <p:nvPr/>
        </p:nvSpPr>
        <p:spPr bwMode="auto">
          <a:xfrm flipH="1">
            <a:off x="7315200" y="2667000"/>
            <a:ext cx="381000" cy="349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7192" name="Text Box 28"/>
          <p:cNvSpPr txBox="1">
            <a:spLocks noChangeArrowheads="1"/>
          </p:cNvSpPr>
          <p:nvPr/>
        </p:nvSpPr>
        <p:spPr bwMode="auto">
          <a:xfrm>
            <a:off x="3886200" y="1447800"/>
            <a:ext cx="1828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44" name="Text Box 32"/>
          <p:cNvSpPr txBox="1">
            <a:spLocks noChangeArrowheads="1"/>
          </p:cNvSpPr>
          <p:nvPr/>
        </p:nvSpPr>
        <p:spPr bwMode="auto">
          <a:xfrm>
            <a:off x="1752600" y="1447800"/>
            <a:ext cx="2819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1600" b="1" dirty="0"/>
              <a:t>A</a:t>
            </a:r>
            <a:r>
              <a:rPr lang="en-US" sz="1600" b="1" dirty="0" smtClean="0"/>
              <a:t>. </a:t>
            </a:r>
            <a:r>
              <a:rPr lang="mn-MN" sz="1400" b="1" dirty="0">
                <a:latin typeface="Arial" pitchFamily="34" charset="0"/>
                <a:cs typeface="Arial" pitchFamily="34" charset="0"/>
              </a:rPr>
              <a:t>Тулгуур буюу тулах цэг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47" name="Text Box 35"/>
          <p:cNvSpPr txBox="1">
            <a:spLocks noChangeArrowheads="1"/>
          </p:cNvSpPr>
          <p:nvPr/>
        </p:nvSpPr>
        <p:spPr bwMode="auto">
          <a:xfrm>
            <a:off x="5295900" y="1828800"/>
            <a:ext cx="2438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E</a:t>
            </a:r>
            <a:r>
              <a:rPr lang="en-US" sz="1600" b="1" dirty="0" smtClean="0"/>
              <a:t>. </a:t>
            </a:r>
            <a:r>
              <a:rPr lang="mn-MN" sz="1400" b="1" dirty="0">
                <a:latin typeface="Arial" pitchFamily="34" charset="0"/>
                <a:cs typeface="Arial" pitchFamily="34" charset="0"/>
              </a:rPr>
              <a:t>Хүч үйлчлэх цэг</a:t>
            </a:r>
            <a:endParaRPr lang="en-US" sz="1400" b="1" dirty="0"/>
          </a:p>
        </p:txBody>
      </p:sp>
      <p:sp>
        <p:nvSpPr>
          <p:cNvPr id="13348" name="Text Box 36"/>
          <p:cNvSpPr txBox="1">
            <a:spLocks noChangeArrowheads="1"/>
          </p:cNvSpPr>
          <p:nvPr/>
        </p:nvSpPr>
        <p:spPr bwMode="auto">
          <a:xfrm>
            <a:off x="4800600" y="1447325"/>
            <a:ext cx="1600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1400" b="1" dirty="0">
                <a:latin typeface="Arial" pitchFamily="34" charset="0"/>
                <a:cs typeface="Arial" pitchFamily="34" charset="0"/>
              </a:rPr>
              <a:t>B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mn-MN" sz="1400" b="1" dirty="0">
                <a:latin typeface="Arial" pitchFamily="34" charset="0"/>
                <a:cs typeface="Arial" pitchFamily="34" charset="0"/>
              </a:rPr>
              <a:t>Зүүн мөр </a:t>
            </a:r>
            <a:r>
              <a:rPr lang="en-US" sz="1400" b="1" dirty="0">
                <a:latin typeface="Arial" pitchFamily="34" charset="0"/>
                <a:cs typeface="Arial" pitchFamily="34" charset="0"/>
              </a:rPr>
              <a:t>L</a:t>
            </a:r>
            <a:r>
              <a:rPr lang="en-US" sz="800" b="1" dirty="0">
                <a:latin typeface="Arial" pitchFamily="34" charset="0"/>
                <a:cs typeface="Arial" pitchFamily="34" charset="0"/>
              </a:rPr>
              <a:t>2</a:t>
            </a:r>
            <a:r>
              <a:rPr lang="mn-MN" sz="1400" b="1" dirty="0">
                <a:latin typeface="Arial" pitchFamily="34" charset="0"/>
                <a:cs typeface="Arial" pitchFamily="34" charset="0"/>
              </a:rPr>
              <a:t>           	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49" name="Text Box 37"/>
          <p:cNvSpPr txBox="1">
            <a:spLocks noChangeArrowheads="1"/>
          </p:cNvSpPr>
          <p:nvPr/>
        </p:nvSpPr>
        <p:spPr bwMode="auto">
          <a:xfrm>
            <a:off x="990600" y="1862346"/>
            <a:ext cx="2667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1600" b="1" dirty="0"/>
              <a:t>D</a:t>
            </a:r>
            <a:r>
              <a:rPr lang="en-US" sz="1600" b="1" dirty="0" smtClean="0"/>
              <a:t>. </a:t>
            </a:r>
            <a:r>
              <a:rPr lang="mn-MN" sz="1400" b="1" dirty="0">
                <a:latin typeface="Arial" pitchFamily="34" charset="0"/>
                <a:cs typeface="Arial" pitchFamily="34" charset="0"/>
              </a:rPr>
              <a:t>Ачааны дарах цэг</a:t>
            </a:r>
            <a:endParaRPr lang="en-US" sz="1400" b="1" dirty="0"/>
          </a:p>
        </p:txBody>
      </p:sp>
      <p:sp>
        <p:nvSpPr>
          <p:cNvPr id="13351" name="Text Box 39"/>
          <p:cNvSpPr txBox="1">
            <a:spLocks noChangeArrowheads="1"/>
          </p:cNvSpPr>
          <p:nvPr/>
        </p:nvSpPr>
        <p:spPr bwMode="auto">
          <a:xfrm>
            <a:off x="6553200" y="1447800"/>
            <a:ext cx="2133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14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mn-MN" sz="1400" b="1" dirty="0">
                <a:latin typeface="Arial" pitchFamily="34" charset="0"/>
                <a:cs typeface="Arial" pitchFamily="34" charset="0"/>
              </a:rPr>
              <a:t>Баруун мөр</a:t>
            </a:r>
            <a:r>
              <a:rPr lang="en-US" sz="1400" b="1" dirty="0">
                <a:latin typeface="Arial" pitchFamily="34" charset="0"/>
                <a:cs typeface="Arial" pitchFamily="34" charset="0"/>
              </a:rPr>
              <a:t> L</a:t>
            </a:r>
            <a:r>
              <a:rPr lang="en-US" sz="800" b="1" dirty="0">
                <a:latin typeface="Arial" pitchFamily="34" charset="0"/>
                <a:cs typeface="Arial" pitchFamily="34" charset="0"/>
              </a:rPr>
              <a:t>1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00" name="Text Box 40"/>
          <p:cNvSpPr txBox="1">
            <a:spLocks noChangeArrowheads="1"/>
          </p:cNvSpPr>
          <p:nvPr/>
        </p:nvSpPr>
        <p:spPr bwMode="auto">
          <a:xfrm>
            <a:off x="5029200" y="4191000"/>
            <a:ext cx="228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0"/>
              </a:spcBef>
            </a:pPr>
            <a:endParaRPr lang="en-US" dirty="0"/>
          </a:p>
        </p:txBody>
      </p:sp>
      <p:sp>
        <p:nvSpPr>
          <p:cNvPr id="13359" name="Text Box 47"/>
          <p:cNvSpPr txBox="1">
            <a:spLocks noChangeArrowheads="1"/>
          </p:cNvSpPr>
          <p:nvPr/>
        </p:nvSpPr>
        <p:spPr bwMode="auto">
          <a:xfrm>
            <a:off x="2362200" y="3581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b="1" dirty="0"/>
              <a:t>B</a:t>
            </a:r>
          </a:p>
        </p:txBody>
      </p:sp>
      <p:sp>
        <p:nvSpPr>
          <p:cNvPr id="13360" name="Text Box 48"/>
          <p:cNvSpPr txBox="1">
            <a:spLocks noChangeArrowheads="1"/>
          </p:cNvSpPr>
          <p:nvPr/>
        </p:nvSpPr>
        <p:spPr bwMode="auto">
          <a:xfrm>
            <a:off x="457200" y="3962400"/>
            <a:ext cx="381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b="1" dirty="0"/>
              <a:t>D</a:t>
            </a:r>
            <a:endParaRPr lang="en-US" sz="2400" b="1" dirty="0"/>
          </a:p>
        </p:txBody>
      </p:sp>
      <p:sp>
        <p:nvSpPr>
          <p:cNvPr id="13362" name="Text Box 50"/>
          <p:cNvSpPr txBox="1">
            <a:spLocks noChangeArrowheads="1"/>
          </p:cNvSpPr>
          <p:nvPr/>
        </p:nvSpPr>
        <p:spPr bwMode="auto">
          <a:xfrm>
            <a:off x="5257800" y="2514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b="1" dirty="0"/>
              <a:t>C</a:t>
            </a:r>
            <a:endParaRPr lang="en-US" sz="2400" b="1" dirty="0"/>
          </a:p>
        </p:txBody>
      </p:sp>
      <p:sp>
        <p:nvSpPr>
          <p:cNvPr id="13363" name="Text Box 51"/>
          <p:cNvSpPr txBox="1">
            <a:spLocks noChangeArrowheads="1"/>
          </p:cNvSpPr>
          <p:nvPr/>
        </p:nvSpPr>
        <p:spPr bwMode="auto">
          <a:xfrm>
            <a:off x="7543800" y="22860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b="1" dirty="0"/>
              <a:t>E</a:t>
            </a:r>
            <a:endParaRPr lang="en-US" sz="2400" b="1" dirty="0"/>
          </a:p>
        </p:txBody>
      </p:sp>
      <p:sp>
        <p:nvSpPr>
          <p:cNvPr id="13364" name="Text Box 52"/>
          <p:cNvSpPr txBox="1">
            <a:spLocks noChangeArrowheads="1"/>
          </p:cNvSpPr>
          <p:nvPr/>
        </p:nvSpPr>
        <p:spPr bwMode="auto">
          <a:xfrm>
            <a:off x="5410200" y="4800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mn-MN" sz="2400" b="1" dirty="0"/>
              <a:t>А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3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3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9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3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3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9" grpId="0" animBg="1"/>
      <p:bldP spid="13320" grpId="0" animBg="1"/>
      <p:bldP spid="13321" grpId="0" animBg="1"/>
      <p:bldP spid="13322" grpId="0" animBg="1"/>
      <p:bldP spid="13323" grpId="0" animBg="1"/>
      <p:bldP spid="13324" grpId="0" animBg="1"/>
      <p:bldP spid="13325" grpId="0" animBg="1"/>
      <p:bldP spid="13326" grpId="0" animBg="1"/>
      <p:bldP spid="13327" grpId="0" animBg="1"/>
      <p:bldP spid="13330" grpId="0" animBg="1"/>
      <p:bldP spid="13331" grpId="0" animBg="1"/>
      <p:bldP spid="13332" grpId="0" animBg="1"/>
      <p:bldP spid="13333" grpId="0" animBg="1"/>
      <p:bldP spid="13335" grpId="0" animBg="1"/>
      <p:bldP spid="13337" grpId="0" animBg="1"/>
      <p:bldP spid="13344" grpId="0"/>
      <p:bldP spid="13347" grpId="0"/>
      <p:bldP spid="13348" grpId="0"/>
      <p:bldP spid="13349" grpId="0"/>
      <p:bldP spid="13351" grpId="0"/>
      <p:bldP spid="133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D5A24AA6-7416-4826-A741-AFF4BB1C5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01422"/>
            <a:ext cx="8229600" cy="450586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16F11BD5-03BF-478E-97E9-6194D7D6D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1283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076" name="Picture 4" descr="Image result for ÑÓ©ÑÒ¯Ò¯ÑÑÐ³ Ð³ÑÐ½Ñ">
            <a:extLst>
              <a:ext uri="{FF2B5EF4-FFF2-40B4-BE49-F238E27FC236}">
                <a16:creationId xmlns:a16="http://schemas.microsoft.com/office/drawing/2014/main" xmlns="" id="{9F6D690A-01A0-47DD-A1C7-C7CB2CC2E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60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838200" y="609600"/>
            <a:ext cx="7573963" cy="6858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mn-MN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Хүчний мөр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47800" y="1828801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800" dirty="0">
                <a:latin typeface="Arial" pitchFamily="34" charset="0"/>
                <a:cs typeface="Arial" pitchFamily="34" charset="0"/>
              </a:rPr>
              <a:t> Хүч үйлчлэх цэгээс тулах цэг хүртлэх зайг </a:t>
            </a:r>
            <a:r>
              <a:rPr lang="mn-MN" sz="2800" b="1" dirty="0">
                <a:latin typeface="Arial" pitchFamily="34" charset="0"/>
                <a:cs typeface="Arial" pitchFamily="34" charset="0"/>
              </a:rPr>
              <a:t>хүчний мөр</a:t>
            </a:r>
            <a:r>
              <a:rPr lang="mn-MN" sz="2800" dirty="0">
                <a:latin typeface="Arial" pitchFamily="34" charset="0"/>
                <a:cs typeface="Arial" pitchFamily="34" charset="0"/>
              </a:rPr>
              <a:t> гэж нэрлэнэ. /зүүн, баруун/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38400" y="4572000"/>
            <a:ext cx="45720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/>
          <p:cNvSpPr/>
          <p:nvPr/>
        </p:nvSpPr>
        <p:spPr>
          <a:xfrm>
            <a:off x="3733800" y="4724400"/>
            <a:ext cx="685800" cy="838200"/>
          </a:xfrm>
          <a:prstGeom prst="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2743200" y="4724400"/>
            <a:ext cx="76200" cy="457200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38399" y="4038600"/>
            <a:ext cx="990591" cy="5334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dirty="0">
                <a:solidFill>
                  <a:schemeClr val="tx1"/>
                </a:solidFill>
              </a:rPr>
              <a:t>Ачаа  </a:t>
            </a:r>
            <a:r>
              <a:rPr lang="en-US" dirty="0">
                <a:solidFill>
                  <a:schemeClr val="tx1"/>
                </a:solidFill>
              </a:rPr>
              <a:t>m</a:t>
            </a:r>
            <a:r>
              <a:rPr lang="en-US" sz="700" dirty="0">
                <a:solidFill>
                  <a:schemeClr val="tx1"/>
                </a:solidFill>
              </a:rPr>
              <a:t>2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6705600" y="3810000"/>
            <a:ext cx="76200" cy="685800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934200" y="388620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1400" dirty="0">
                <a:latin typeface="Arial" pitchFamily="34" charset="0"/>
                <a:cs typeface="Arial" pitchFamily="34" charset="0"/>
              </a:rPr>
              <a:t>Дарах хүч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81400" y="5715000"/>
            <a:ext cx="114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1400" dirty="0">
                <a:latin typeface="Arial" pitchFamily="34" charset="0"/>
                <a:cs typeface="Arial" pitchFamily="34" charset="0"/>
              </a:rPr>
              <a:t>Тулах цэг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038600" y="3200400"/>
            <a:ext cx="0" cy="1295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6705600" y="3276600"/>
            <a:ext cx="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4038600" y="3505200"/>
            <a:ext cx="26670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105400" y="30480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L</a:t>
            </a:r>
            <a:r>
              <a:rPr lang="en-US" baseline="-25000" dirty="0">
                <a:latin typeface="Arial" pitchFamily="34" charset="0"/>
                <a:cs typeface="Arial" pitchFamily="34" charset="0"/>
              </a:rPr>
              <a:t> 1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Straight Connector 25"/>
          <p:cNvCxnSpPr>
            <a:cxnSpLocks/>
          </p:cNvCxnSpPr>
          <p:nvPr/>
        </p:nvCxnSpPr>
        <p:spPr>
          <a:xfrm flipV="1">
            <a:off x="2817982" y="3200400"/>
            <a:ext cx="0" cy="838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819400" y="3733800"/>
            <a:ext cx="12192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124200" y="3276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L</a:t>
            </a:r>
            <a:r>
              <a:rPr lang="en-US" baseline="-25000" dirty="0">
                <a:latin typeface="Arial" pitchFamily="34" charset="0"/>
                <a:cs typeface="Arial" pitchFamily="34" charset="0"/>
              </a:rPr>
              <a:t> 2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58000" y="41910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F</a:t>
            </a:r>
            <a:r>
              <a:rPr lang="mn-MN" baseline="-25000" dirty="0">
                <a:latin typeface="Arial" pitchFamily="34" charset="0"/>
                <a:cs typeface="Arial" pitchFamily="34" charset="0"/>
              </a:rPr>
              <a:t>1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33600" y="4800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F</a:t>
            </a:r>
            <a:r>
              <a:rPr lang="en-US" baseline="-25000" dirty="0">
                <a:latin typeface="Arial" pitchFamily="34" charset="0"/>
                <a:cs typeface="Arial" pitchFamily="34" charset="0"/>
              </a:rPr>
              <a:t> 2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16" y="1371600"/>
            <a:ext cx="8447984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AD37B76-B804-4FF3-8DEE-AABF768FB9C7}"/>
              </a:ext>
            </a:extLst>
          </p:cNvPr>
          <p:cNvSpPr/>
          <p:nvPr/>
        </p:nvSpPr>
        <p:spPr>
          <a:xfrm>
            <a:off x="3200400" y="2894463"/>
            <a:ext cx="4495800" cy="1661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Зургийг ажиглаад хөшүүргийг тэнцвэрт оруулна уу?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mn-MN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38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>
                <a:latin typeface="Arial" pitchFamily="34" charset="0"/>
                <a:cs typeface="Arial" pitchFamily="34" charset="0"/>
              </a:rPr>
              <a:t>Баруун мөрөнд хэдэн Ньютон хүчээр дарвал тэнцэх вэ?</a:t>
            </a:r>
            <a:endParaRPr lang="en-US" dirty="0"/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1143000" y="5562600"/>
            <a:ext cx="18288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6x90=540</a:t>
            </a:r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6858000" y="5486400"/>
            <a:ext cx="18288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1x</a:t>
            </a:r>
            <a:r>
              <a:rPr lang="mn-MN" sz="2400" b="1" dirty="0">
                <a:solidFill>
                  <a:srgbClr val="0000FF"/>
                </a:solidFill>
              </a:rPr>
              <a:t>?</a:t>
            </a:r>
            <a:r>
              <a:rPr lang="en-US" sz="2400" b="1" dirty="0">
                <a:solidFill>
                  <a:srgbClr val="0000FF"/>
                </a:solidFill>
              </a:rPr>
              <a:t>= 540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381000" y="1600200"/>
            <a:ext cx="8305800" cy="3352800"/>
            <a:chOff x="240" y="1056"/>
            <a:chExt cx="5232" cy="2112"/>
          </a:xfrm>
        </p:grpSpPr>
        <p:pic>
          <p:nvPicPr>
            <p:cNvPr id="28681" name="Picture 4" descr="leverSectionTest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40" y="1056"/>
              <a:ext cx="5232" cy="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682" name="Rectangle 15"/>
            <p:cNvSpPr>
              <a:spLocks noChangeArrowheads="1"/>
            </p:cNvSpPr>
            <p:nvPr/>
          </p:nvSpPr>
          <p:spPr bwMode="auto">
            <a:xfrm>
              <a:off x="3183" y="1379"/>
              <a:ext cx="272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3200" b="1" dirty="0">
                  <a:solidFill>
                    <a:prstClr val="black"/>
                  </a:solidFill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998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  <p:bldP spid="49160" grpId="0"/>
      <p:bldP spid="491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916363"/>
          </a:xfrm>
        </p:spPr>
        <p:txBody>
          <a:bodyPr>
            <a:normAutofit/>
          </a:bodyPr>
          <a:lstStyle/>
          <a:p>
            <a:pPr lvl="0" algn="just"/>
            <a:r>
              <a:rPr lang="mn-MN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Баруун мөр </a:t>
            </a:r>
            <a:r>
              <a:rPr lang="en-US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mn-MN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mn-MN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зүүн</a:t>
            </a:r>
            <a:r>
              <a:rPr lang="en-US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mn-MN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мөр </a:t>
            </a:r>
            <a:r>
              <a:rPr lang="en-US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mn-MN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ба </a:t>
            </a:r>
            <a:r>
              <a:rPr lang="en-US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mn-MN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mn-MN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ачаануудын хооронд ямар ямар уялдаа холбоо, хамаарал байна вэ?</a:t>
            </a:r>
          </a:p>
          <a:p>
            <a:pPr lvl="0" algn="just"/>
            <a:r>
              <a:rPr lang="mn-MN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Томьёолно уу?</a:t>
            </a:r>
            <a:endParaRPr lang="en-US" sz="4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mn-MN" dirty="0">
                <a:latin typeface="Arial" pitchFamily="34" charset="0"/>
                <a:cs typeface="Arial" pitchFamily="34" charset="0"/>
              </a:rPr>
              <a:t>Туршилтаасаа дүгнэн дараах асуултанд хариулна уу?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4343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571999"/>
              </a:xfrm>
            </p:spPr>
            <p:txBody>
              <a:bodyPr>
                <a:normAutofit/>
              </a:bodyPr>
              <a:lstStyle/>
              <a:p>
                <a:r>
                  <a:rPr lang="mn-MN" dirty="0">
                    <a:latin typeface="Arial" pitchFamily="34" charset="0"/>
                    <a:cs typeface="Arial" pitchFamily="34" charset="0"/>
                  </a:rPr>
                  <a:t>Тэнцвэрийн үед мөрний хэмжээ хоёр дахин их бол туухайны хэмжээ хоёр дахин бага байна.</a:t>
                </a:r>
              </a:p>
              <a:p>
                <a:r>
                  <a:rPr lang="en-US" dirty="0"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en-US" sz="1100" dirty="0">
                    <a:latin typeface="Arial" pitchFamily="34" charset="0"/>
                    <a:cs typeface="Arial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400" dirty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m:t>L</m:t>
                    </m:r>
                    <m:r>
                      <m:rPr>
                        <m:nor/>
                      </m:rPr>
                      <a:rPr lang="en-US" sz="1100" dirty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m:t>1</m:t>
                    </m:r>
                  </m:oMath>
                </a14:m>
                <a:r>
                  <a:rPr lang="mn-MN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=</a:t>
                </a:r>
                <a:r>
                  <a:rPr lang="en-US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en-US" sz="11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400" dirty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m:t>L</m:t>
                    </m:r>
                  </m:oMath>
                </a14:m>
                <a:r>
                  <a:rPr lang="en-US" sz="1100" dirty="0">
                    <a:latin typeface="Arial" pitchFamily="34" charset="0"/>
                    <a:cs typeface="Arial" pitchFamily="34" charset="0"/>
                  </a:rPr>
                  <a:t>2</a:t>
                </a:r>
              </a:p>
              <a:p>
                <a:r>
                  <a:rPr lang="mn-MN" sz="2800" dirty="0">
                    <a:latin typeface="Arial" pitchFamily="34" charset="0"/>
                    <a:cs typeface="Arial" pitchFamily="34" charset="0"/>
                  </a:rPr>
                  <a:t>Өөрөөр хэлбэл:</a:t>
                </a:r>
                <a:endParaRPr lang="mn-MN" dirty="0">
                  <a:latin typeface="Arial" pitchFamily="34" charset="0"/>
                  <a:cs typeface="Arial" pitchFamily="34" charset="0"/>
                </a:endParaRPr>
              </a:p>
              <a:p>
                <a:pPr lvl="0">
                  <a:buClr>
                    <a:srgbClr val="2DA2BF"/>
                  </a:buClr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dirty="0">
                            <a:latin typeface="Arial" pitchFamily="34" charset="0"/>
                            <a:cs typeface="Arial" pitchFamily="34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1100" dirty="0">
                            <a:latin typeface="Arial" pitchFamily="34" charset="0"/>
                            <a:cs typeface="Arial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dirty="0">
                            <a:solidFill>
                              <a:prstClr val="black"/>
                            </a:solidFill>
                            <a:latin typeface="Arial" pitchFamily="34" charset="0"/>
                            <a:cs typeface="Arial" pitchFamily="34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1100" dirty="0">
                            <a:solidFill>
                              <a:prstClr val="black"/>
                            </a:solidFill>
                            <a:latin typeface="Arial" pitchFamily="34" charset="0"/>
                            <a:cs typeface="Arial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>
                    <a:latin typeface="Arial" pitchFamily="34" charset="0"/>
                    <a:cs typeface="Arial" pitchFamily="34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prstClr val="black"/>
                            </a:solidFill>
                            <a:latin typeface="Arial" pitchFamily="34" charset="0"/>
                            <a:cs typeface="Arial" pitchFamily="34" charset="0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sz="1100" dirty="0">
                            <a:solidFill>
                              <a:prstClr val="black"/>
                            </a:solidFill>
                            <a:latin typeface="Arial" pitchFamily="34" charset="0"/>
                            <a:cs typeface="Arial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prstClr val="black"/>
                            </a:solidFill>
                            <a:latin typeface="Arial" pitchFamily="34" charset="0"/>
                            <a:cs typeface="Arial" pitchFamily="34" charset="0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sz="1100" dirty="0">
                            <a:solidFill>
                              <a:prstClr val="black"/>
                            </a:solidFill>
                            <a:latin typeface="Arial" pitchFamily="34" charset="0"/>
                            <a:cs typeface="Arial" pitchFamily="34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dirty="0">
                    <a:latin typeface="Arial" pitchFamily="34" charset="0"/>
                    <a:cs typeface="Arial" pitchFamily="34" charset="0"/>
                  </a:rPr>
                  <a:t> 	F</a:t>
                </a:r>
                <a:r>
                  <a:rPr lang="en-US" sz="1100" dirty="0">
                    <a:latin typeface="Arial" pitchFamily="34" charset="0"/>
                    <a:cs typeface="Arial" pitchFamily="34" charset="0"/>
                  </a:rPr>
                  <a:t>1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L</a:t>
                </a:r>
                <a:r>
                  <a:rPr lang="en-US" sz="11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=</a:t>
                </a:r>
                <a:r>
                  <a:rPr lang="en-US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F</a:t>
                </a:r>
                <a:r>
                  <a:rPr lang="en-US" sz="11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8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L</a:t>
                </a:r>
                <a:r>
                  <a:rPr lang="en-US" sz="11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endParaRPr lang="mn-MN" sz="11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lvl="0">
                  <a:buClr>
                    <a:srgbClr val="2DA2BF"/>
                  </a:buClr>
                </a:pPr>
                <a:r>
                  <a:rPr lang="mn-MN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Эндээс үзвэл бага мөрөнд их хүч, их мөрөнд бага хүч үйлчлэхэд Хөшүүрэг тэнцвэрт орно.</a:t>
                </a:r>
                <a:endParaRPr lang="en-US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lvl="0">
                  <a:buClr>
                    <a:srgbClr val="2DA2BF"/>
                  </a:buClr>
                </a:pPr>
                <a:endParaRPr lang="mn-MN" dirty="0">
                  <a:latin typeface="Arial" pitchFamily="34" charset="0"/>
                  <a:cs typeface="Arial" pitchFamily="34" charset="0"/>
                </a:endParaRPr>
              </a:p>
              <a:p>
                <a:pPr marL="109728" indent="0">
                  <a:buNone/>
                </a:pPr>
                <a:endParaRPr lang="en-US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571999"/>
              </a:xfrm>
              <a:blipFill>
                <a:blip r:embed="rId2"/>
                <a:stretch>
                  <a:fillRect t="-12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>
                <a:latin typeface="Arial" pitchFamily="34" charset="0"/>
                <a:cs typeface="Arial" pitchFamily="34" charset="0"/>
              </a:rPr>
              <a:t>Дүгнэлт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69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E7099AC6-C593-4CED-9EAC-F6E948458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2C9A3AB0-4125-4AA1-B1E7-DE3212450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http://a.psblogstatics.com/wp-content/uploads/2013/12/E696-seeSaw.gif">
            <a:extLst>
              <a:ext uri="{FF2B5EF4-FFF2-40B4-BE49-F238E27FC236}">
                <a16:creationId xmlns:a16="http://schemas.microsoft.com/office/drawing/2014/main" xmlns="" id="{A3D4ACDB-D161-4F98-95B4-8EC167DFE4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346" y="274637"/>
            <a:ext cx="8513881" cy="57963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2368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5313792A-6C9A-4F07-BCEC-D05AFF9DD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23024365-12E8-4DE9-8341-F7041207E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Image result for ÑÓ©ÑÒ¯Ò¯ÑÑÐ³">
            <a:extLst>
              <a:ext uri="{FF2B5EF4-FFF2-40B4-BE49-F238E27FC236}">
                <a16:creationId xmlns:a16="http://schemas.microsoft.com/office/drawing/2014/main" xmlns="" id="{336D91AC-5EF1-45E4-9E6A-B703CECC4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4639"/>
            <a:ext cx="8229600" cy="573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171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DCF2E3F2-2ED2-4852-B145-6354B8A247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9866"/>
            <a:ext cx="8229600" cy="5648134"/>
          </a:xfrm>
        </p:spPr>
        <p:txBody>
          <a:bodyPr>
            <a:normAutofit/>
          </a:bodyPr>
          <a:lstStyle/>
          <a:p>
            <a:pPr algn="ctr"/>
            <a:endParaRPr lang="mn-MN" sz="4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4400" i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211FD160-3D5B-4BD8-B4BC-9EF176DE3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sz="4000" i="1" dirty="0">
                <a:latin typeface="Arial" panose="020B0604020202020204" pitchFamily="34" charset="0"/>
                <a:cs typeface="Arial" panose="020B0604020202020204" pitchFamily="34" charset="0"/>
              </a:rPr>
              <a:t>Сурлагын өндөр амжилт хүсье.</a:t>
            </a:r>
            <a:br>
              <a:rPr lang="mn-MN" sz="40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/>
          </a:p>
        </p:txBody>
      </p:sp>
      <p:pic>
        <p:nvPicPr>
          <p:cNvPr id="6146" name="Picture 2" descr="Image result for smile">
            <a:extLst>
              <a:ext uri="{FF2B5EF4-FFF2-40B4-BE49-F238E27FC236}">
                <a16:creationId xmlns:a16="http://schemas.microsoft.com/office/drawing/2014/main" xmlns="" id="{01DF815E-C1BF-4CA7-A701-CB026D967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752600"/>
            <a:ext cx="60198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0954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896</TotalTime>
  <Words>250</Words>
  <Application>Microsoft Office PowerPoint</Application>
  <PresentationFormat>On-screen Show (4:3)</PresentationFormat>
  <Paragraphs>51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Arial</vt:lpstr>
      <vt:lpstr>Calibri</vt:lpstr>
      <vt:lpstr>Cambria Math</vt:lpstr>
      <vt:lpstr>Lucida Sans Unicode</vt:lpstr>
      <vt:lpstr>Times New Roman</vt:lpstr>
      <vt:lpstr>Verdana</vt:lpstr>
      <vt:lpstr>Wingdings 2</vt:lpstr>
      <vt:lpstr>Wingdings 3</vt:lpstr>
      <vt:lpstr>Concourse</vt:lpstr>
      <vt:lpstr>Хичээлийн дэг:</vt:lpstr>
      <vt:lpstr>Хөшүүрэг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Та нар үүнийг тоглодог уу?</vt:lpstr>
      <vt:lpstr>Дэгдээхий хүүхэд хоёрт тоглох боломж байна уу? Та нар юу гэж бодож байна.</vt:lpstr>
      <vt:lpstr>Хөшүүрэг</vt:lpstr>
      <vt:lpstr>PowerPoint Presentation</vt:lpstr>
      <vt:lpstr>PowerPoint Presentation</vt:lpstr>
      <vt:lpstr>PowerPoint Presentation</vt:lpstr>
      <vt:lpstr>Баруун мөрөнд хэдэн Ньютон хүчээр дарвал тэнцэх вэ?</vt:lpstr>
      <vt:lpstr>Туршилтаасаа дүгнэн дараах асуултанд хариулна уу?</vt:lpstr>
      <vt:lpstr>Дүгнэлт</vt:lpstr>
      <vt:lpstr>PowerPoint Presentation</vt:lpstr>
      <vt:lpstr>PowerPoint Presentation</vt:lpstr>
      <vt:lpstr>Сурлагын өндөр амжилт хүсье.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Levers-Second Class</dc:title>
  <dc:creator>Suldee</dc:creator>
  <cp:lastModifiedBy>User</cp:lastModifiedBy>
  <cp:revision>159</cp:revision>
  <dcterms:created xsi:type="dcterms:W3CDTF">2006-08-16T00:00:00Z</dcterms:created>
  <dcterms:modified xsi:type="dcterms:W3CDTF">2019-10-14T10:59:29Z</dcterms:modified>
</cp:coreProperties>
</file>