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1"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1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2272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7218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61577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10/22/2019</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426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10/22/2019</a:t>
            </a:fld>
            <a:endParaRPr lang="en-US" dirty="0"/>
          </a:p>
        </p:txBody>
      </p:sp>
      <p:sp>
        <p:nvSpPr>
          <p:cNvPr id="8" name="Footer Placeholder 7"/>
          <p:cNvSpPr>
            <a:spLocks noGrp="1"/>
          </p:cNvSpPr>
          <p:nvPr>
            <p:ph type="ftr" sz="quarter" idx="11"/>
          </p:nvPr>
        </p:nvSpPr>
        <p:spPr/>
        <p:txBody>
          <a:bodyPr/>
          <a:lstStyle/>
          <a:p>
            <a:r>
              <a:rPr lang="en-US" smtClean="0"/>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6512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10/22/2019</a:t>
            </a:fld>
            <a:endParaRPr lang="en-US" dirty="0"/>
          </a:p>
        </p:txBody>
      </p:sp>
      <p:sp>
        <p:nvSpPr>
          <p:cNvPr id="4" name="Footer Placeholder 3"/>
          <p:cNvSpPr>
            <a:spLocks noGrp="1"/>
          </p:cNvSpPr>
          <p:nvPr>
            <p:ph type="ftr" sz="quarter" idx="11"/>
          </p:nvPr>
        </p:nvSpPr>
        <p:spPr/>
        <p:txBody>
          <a:bodyPr/>
          <a:lstStyle/>
          <a:p>
            <a:r>
              <a:rPr lang="en-US" smtClean="0"/>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29675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10/22/2019</a:t>
            </a:fld>
            <a:endParaRPr lang="en-US" dirty="0"/>
          </a:p>
        </p:txBody>
      </p:sp>
      <p:sp>
        <p:nvSpPr>
          <p:cNvPr id="3" name="Footer Placeholder 2"/>
          <p:cNvSpPr>
            <a:spLocks noGrp="1"/>
          </p:cNvSpPr>
          <p:nvPr>
            <p:ph type="ftr" sz="quarter" idx="11"/>
          </p:nvPr>
        </p:nvSpPr>
        <p:spPr/>
        <p:txBody>
          <a:bodyPr/>
          <a:lstStyle/>
          <a:p>
            <a:r>
              <a:rPr lang="en-US" smtClean="0"/>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38090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10/22/2019</a:t>
            </a:fld>
            <a:endParaRPr lang="en-US" dirty="0"/>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64575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35E72C73-2D91-4E12-BA25-F0AA0C03599B}" type="datetimeFigureOut">
              <a:rPr lang="en-US" smtClean="0"/>
              <a:t>10/22/2019</a:t>
            </a:fld>
            <a:endParaRPr lang="en-US" dirty="0"/>
          </a:p>
        </p:txBody>
      </p:sp>
    </p:spTree>
    <p:extLst>
      <p:ext uri="{BB962C8B-B14F-4D97-AF65-F5344CB8AC3E}">
        <p14:creationId xmlns:p14="http://schemas.microsoft.com/office/powerpoint/2010/main" val="3908693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66573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17641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3962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9915016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3624992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91080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10/22/2019</a:t>
            </a:fld>
            <a:endParaRPr lang="en-US" dirty="0"/>
          </a:p>
        </p:txBody>
      </p:sp>
      <p:sp>
        <p:nvSpPr>
          <p:cNvPr id="5" name="Footer Placeholder 4"/>
          <p:cNvSpPr>
            <a:spLocks noGrp="1"/>
          </p:cNvSpPr>
          <p:nvPr>
            <p:ph type="ftr" sz="quarter" idx="11"/>
          </p:nvPr>
        </p:nvSpPr>
        <p:spPr/>
        <p:txBody>
          <a:bodyPr/>
          <a:lstStyle/>
          <a:p>
            <a:r>
              <a:rPr lang="en-US" smtClean="0"/>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10267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E451C3-0FF4-47C4-B829-773ADF60F88C}" type="datetimeFigureOut">
              <a:rPr lang="en-US" smtClean="0"/>
              <a:t>10/22/2019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5707540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xml"/><Relationship Id="rId1" Type="http://schemas.openxmlformats.org/officeDocument/2006/relationships/vmlDrawing" Target="../drawings/vmlDrawing1.vml"/><Relationship Id="rId4" Type="http://schemas.openxmlformats.org/officeDocument/2006/relationships/image" Target="../media/image13.wmf"/></Relationships>
</file>

<file path=ppt/slides/_rels/slide10.xml.rels><?xml version="1.0" encoding="UTF-8" standalone="yes"?>
<Relationships xmlns="http://schemas.openxmlformats.org/package/2006/relationships"><Relationship Id="rId8" Type="http://schemas.openxmlformats.org/officeDocument/2006/relationships/hyperlink" Target="https://www.wikipedia.org/" TargetMode="External"/><Relationship Id="rId3" Type="http://schemas.openxmlformats.org/officeDocument/2006/relationships/hyperlink" Target="https://www.legalinfo.mn/law/details/13353" TargetMode="External"/><Relationship Id="rId7" Type="http://schemas.openxmlformats.org/officeDocument/2006/relationships/hyperlink" Target="http://e-book.must.edu.mn/index.php/lecture/show/id/1545%20ticle/5265" TargetMode="External"/><Relationship Id="rId2" Type="http://schemas.openxmlformats.org/officeDocument/2006/relationships/hyperlink" Target="http://www.youtube.com/watch?v=NYvxUNhOGUU" TargetMode="External"/><Relationship Id="rId1" Type="http://schemas.openxmlformats.org/officeDocument/2006/relationships/slideLayout" Target="../slideLayouts/slideLayout2.xml"/><Relationship Id="rId6" Type="http://schemas.openxmlformats.org/officeDocument/2006/relationships/hyperlink" Target="http://e-book.must.edu.mn/index.php/lecture/show/id/1545" TargetMode="External"/><Relationship Id="rId5" Type="http://schemas.openxmlformats.org/officeDocument/2006/relationships/hyperlink" Target="http://mongolmed.mn/ar" TargetMode="External"/><Relationship Id="rId4" Type="http://schemas.openxmlformats.org/officeDocument/2006/relationships/hyperlink" Target="https://www.facebook.com/gatsuurt.store/posts/776304999400264/" TargetMode="External"/><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27614"/>
            <a:ext cx="9800833" cy="2633016"/>
          </a:xfrm>
        </p:spPr>
        <p:txBody>
          <a:bodyPr/>
          <a:lstStyle/>
          <a:p>
            <a:r>
              <a:rPr lang="mn-MN" sz="4800" dirty="0" smtClean="0">
                <a:latin typeface="Arial" panose="020B0604020202020204" pitchFamily="34" charset="0"/>
                <a:cs typeface="Arial" panose="020B0604020202020204" pitchFamily="34" charset="0"/>
              </a:rPr>
              <a:t>ЗОХИЦУУЛАХ ҮЙЛЧИЛГЭЭТЭЙ БОЛОН БАЯЖУУЛСАН ХҮНСНИЙ БҮТЭЭГДЭХҮҮН</a:t>
            </a:r>
            <a:endParaRPr lang="en-US" sz="48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528415" y="5022762"/>
            <a:ext cx="5331471" cy="2009104"/>
          </a:xfrm>
        </p:spPr>
        <p:txBody>
          <a:bodyPr>
            <a:normAutofit fontScale="92500" lnSpcReduction="20000"/>
          </a:bodyPr>
          <a:lstStyle/>
          <a:p>
            <a:pPr algn="l"/>
            <a:r>
              <a:rPr lang="mn-MN" sz="2400" dirty="0">
                <a:latin typeface="Arial" panose="020B0604020202020204" pitchFamily="34" charset="0"/>
                <a:cs typeface="Arial" panose="020B0604020202020204" pitchFamily="34" charset="0"/>
              </a:rPr>
              <a:t>12A анги </a:t>
            </a:r>
            <a:endParaRPr lang="mn-MN" sz="2400" dirty="0" smtClean="0">
              <a:latin typeface="Arial" panose="020B0604020202020204" pitchFamily="34" charset="0"/>
              <a:cs typeface="Arial" panose="020B0604020202020204" pitchFamily="34" charset="0"/>
            </a:endParaRPr>
          </a:p>
          <a:p>
            <a:pPr algn="l"/>
            <a:r>
              <a:rPr lang="mn-MN" sz="2400" dirty="0" smtClean="0">
                <a:latin typeface="Arial" panose="020B0604020202020204" pitchFamily="34" charset="0"/>
                <a:cs typeface="Arial" panose="020B0604020202020204" pitchFamily="34" charset="0"/>
              </a:rPr>
              <a:t>Ц.Анима         Б.Ирмүүнсайхан</a:t>
            </a:r>
          </a:p>
          <a:p>
            <a:pPr algn="l"/>
            <a:r>
              <a:rPr lang="mn-MN" sz="2400" dirty="0">
                <a:latin typeface="Arial" panose="020B0604020202020204" pitchFamily="34" charset="0"/>
                <a:cs typeface="Arial" panose="020B0604020202020204" pitchFamily="34" charset="0"/>
              </a:rPr>
              <a:t>Э.Эмүүжин     </a:t>
            </a:r>
            <a:r>
              <a:rPr lang="mn-MN" sz="2400" dirty="0" smtClean="0">
                <a:latin typeface="Arial" panose="020B0604020202020204" pitchFamily="34" charset="0"/>
                <a:cs typeface="Arial" panose="020B0604020202020204" pitchFamily="34" charset="0"/>
              </a:rPr>
              <a:t>Э.СодЭрдэнэ</a:t>
            </a:r>
          </a:p>
          <a:p>
            <a:pPr algn="l"/>
            <a:r>
              <a:rPr lang="mn-MN" sz="2400" dirty="0" smtClean="0">
                <a:latin typeface="Arial" panose="020B0604020202020204" pitchFamily="34" charset="0"/>
                <a:cs typeface="Arial" panose="020B0604020202020204" pitchFamily="34" charset="0"/>
              </a:rPr>
              <a:t>Б.Хулан          Б.Баточир</a:t>
            </a:r>
          </a:p>
          <a:p>
            <a:r>
              <a:rPr lang="mn-MN"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324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483" y="519448"/>
            <a:ext cx="8389393" cy="317679"/>
          </a:xfrm>
        </p:spPr>
        <p:txBody>
          <a:bodyPr>
            <a:normAutofit fontScale="90000"/>
          </a:bodyPr>
          <a:lstStyle/>
          <a:p>
            <a:r>
              <a:rPr lang="mn-MN" i="1" dirty="0">
                <a:latin typeface="Arial" panose="020B0604020202020204" pitchFamily="34" charset="0"/>
                <a:cs typeface="Arial" panose="020B0604020202020204" pitchFamily="34" charset="0"/>
              </a:rPr>
              <a:t>ЗОХИЦУУЛАХ ҮЙЛЧИЛГЭЭТЭЙ ХҮНСНИЙ БҮТЭЭГДЭХҮҮН ГЭЖ ЮУ В</a:t>
            </a:r>
            <a:r>
              <a:rPr lang="mn-MN" i="1" dirty="0" smtClean="0">
                <a:latin typeface="Arial" panose="020B0604020202020204" pitchFamily="34" charset="0"/>
                <a:cs typeface="Arial" panose="020B0604020202020204" pitchFamily="34" charset="0"/>
              </a:rPr>
              <a:t>Э</a:t>
            </a:r>
            <a:r>
              <a:rPr lang="mn-MN" i="1" dirty="0">
                <a:latin typeface="Arial" panose="020B0604020202020204" pitchFamily="34" charset="0"/>
                <a:cs typeface="Arial" panose="020B0604020202020204" pitchFamily="34" charset="0"/>
              </a:rPr>
              <a:t>?</a:t>
            </a:r>
            <a:endParaRPr lang="en-US"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42483" y="1815922"/>
            <a:ext cx="9252278" cy="4700788"/>
          </a:xfrm>
        </p:spPr>
        <p:txBody>
          <a:bodyPr>
            <a:normAutofit/>
          </a:bodyPr>
          <a:lstStyle/>
          <a:p>
            <a:r>
              <a:rPr lang="mn-MN" sz="2400" dirty="0">
                <a:latin typeface="Arial" panose="020B0604020202020204" pitchFamily="34" charset="0"/>
                <a:cs typeface="Arial" panose="020B0604020202020204" pitchFamily="34" charset="0"/>
              </a:rPr>
              <a:t>Зохицуулах үйлчлэлтэй хүнсний бүтээгдэхүүн гэж хүний бие организмд бүхэлд нь, эсвэл тодорхой нэг эрхтний үйл ажиллагааг дэмждэг, биологийн идэвхт нэгдэл, бичил бодис, амьд бичил биетэн агуулсан бүтээгдэхүүн </a:t>
            </a:r>
            <a:r>
              <a:rPr lang="mn-MN" sz="2400" dirty="0" smtClean="0">
                <a:latin typeface="Arial" panose="020B0604020202020204" pitchFamily="34" charset="0"/>
                <a:cs typeface="Arial" panose="020B0604020202020204" pitchFamily="34" charset="0"/>
              </a:rPr>
              <a:t>юм.</a:t>
            </a:r>
          </a:p>
          <a:p>
            <a:r>
              <a:rPr lang="mn-MN" sz="2400" dirty="0">
                <a:latin typeface="Arial" panose="020B0604020202020204" pitchFamily="34" charset="0"/>
                <a:cs typeface="Arial" panose="020B0604020202020204" pitchFamily="34" charset="0"/>
              </a:rPr>
              <a:t>Орчин үед дэлхийн хүн амын хүнсний хангамжийн асуудал ихээхэн анхаарал татаж эрчтэй хөгжиж буй чиглэлийн нэг болсон. </a:t>
            </a:r>
          </a:p>
          <a:p>
            <a:r>
              <a:rPr lang="mn-MN" sz="2400" dirty="0">
                <a:latin typeface="Arial" panose="020B0604020202020204" pitchFamily="34" charset="0"/>
                <a:cs typeface="Arial" panose="020B0604020202020204" pitchFamily="34" charset="0"/>
              </a:rPr>
              <a:t>Хүнсээр хүнийг эмчлэх тухай Японоос эхлэлтэй хоол зүйн салбарын шинэ урсгал Монголд нэвтрээд багагүй хугацаа өнгөрч байгаа ба сүүлийн жилүүдэд зохицуулах үйлчилгээтэй хүнсний бүтээгдэхүүний үйлдвэрлэл хүчээ авч эхэлж байна.</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57749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mn-MN" sz="4000" i="1" dirty="0" smtClean="0"/>
              <a:t>ЗОРИУЛАЛТ, ШИНЖ ЧАНАР</a:t>
            </a:r>
            <a:endParaRPr lang="en-US" sz="4000" i="1" dirty="0"/>
          </a:p>
        </p:txBody>
      </p:sp>
      <p:sp>
        <p:nvSpPr>
          <p:cNvPr id="3" name="Content Placeholder 2"/>
          <p:cNvSpPr>
            <a:spLocks noGrp="1"/>
          </p:cNvSpPr>
          <p:nvPr>
            <p:ph idx="1"/>
          </p:nvPr>
        </p:nvSpPr>
        <p:spPr>
          <a:xfrm>
            <a:off x="677334" y="1751527"/>
            <a:ext cx="8596668" cy="4289835"/>
          </a:xfrm>
        </p:spPr>
        <p:txBody>
          <a:bodyPr>
            <a:noAutofit/>
          </a:bodyPr>
          <a:lstStyle/>
          <a:p>
            <a:r>
              <a:rPr lang="mn-MN" sz="2000" dirty="0">
                <a:latin typeface="Arial" panose="020B0604020202020204" pitchFamily="34" charset="0"/>
                <a:cs typeface="Arial" panose="020B0604020202020204" pitchFamily="34" charset="0"/>
              </a:rPr>
              <a:t>Зохицуулах үйлчлэлтэй хүнсний бүтээгдэхүүний үндсэн зориулалт нь хүний бие махбодийн хэвийн үйл ажиллагааг хангах, биологийн идэвхт нэгдэл, бичил бодисын дутагдлыг нөхөх, түүнээс сэргийлэх, өвчлөх эрсдэлийг багасгах, гэдэсний микрофлорт ашигтай бичил биетнийг тогтворжуулахад чиглэгдсэн </a:t>
            </a:r>
            <a:r>
              <a:rPr lang="mn-MN" sz="2000" dirty="0" smtClean="0">
                <a:latin typeface="Arial" panose="020B0604020202020204" pitchFamily="34" charset="0"/>
                <a:cs typeface="Arial" panose="020B0604020202020204" pitchFamily="34" charset="0"/>
              </a:rPr>
              <a:t>байдаг.</a:t>
            </a:r>
          </a:p>
          <a:p>
            <a:endParaRPr lang="mn-MN" sz="2000" dirty="0">
              <a:latin typeface="Arial" panose="020B0604020202020204" pitchFamily="34" charset="0"/>
              <a:cs typeface="Arial" panose="020B0604020202020204" pitchFamily="34" charset="0"/>
            </a:endParaRPr>
          </a:p>
          <a:p>
            <a:r>
              <a:rPr lang="mn-MN" sz="2000" dirty="0">
                <a:latin typeface="Arial" panose="020B0604020202020204" pitchFamily="34" charset="0"/>
                <a:cs typeface="Arial" panose="020B0604020202020204" pitchFamily="34" charset="0"/>
              </a:rPr>
              <a:t>Тухайн хүнсний бүтээгдэхүүний зохицуулах шинж чанарыг доорх бодисын агууламжаар тодорхойлдог: </a:t>
            </a:r>
          </a:p>
          <a:p>
            <a:r>
              <a:rPr lang="mn-MN" sz="2000" dirty="0" smtClean="0">
                <a:latin typeface="Arial" panose="020B0604020202020204" pitchFamily="34" charset="0"/>
                <a:cs typeface="Arial" panose="020B0604020202020204" pitchFamily="34" charset="0"/>
              </a:rPr>
              <a:t>хүнсний </a:t>
            </a:r>
            <a:r>
              <a:rPr lang="mn-MN" sz="2000" dirty="0">
                <a:latin typeface="Arial" panose="020B0604020202020204" pitchFamily="34" charset="0"/>
                <a:cs typeface="Arial" panose="020B0604020202020204" pitchFamily="34" charset="0"/>
              </a:rPr>
              <a:t>ислэг,</a:t>
            </a:r>
          </a:p>
          <a:p>
            <a:r>
              <a:rPr lang="mn-MN" sz="2000" dirty="0" smtClean="0">
                <a:latin typeface="Arial" panose="020B0604020202020204" pitchFamily="34" charset="0"/>
                <a:cs typeface="Arial" panose="020B0604020202020204" pitchFamily="34" charset="0"/>
              </a:rPr>
              <a:t>бифидумбактер</a:t>
            </a:r>
            <a:r>
              <a:rPr lang="mn-MN" sz="2000" dirty="0">
                <a:latin typeface="Arial" panose="020B0604020202020204" pitchFamily="34" charset="0"/>
                <a:cs typeface="Arial" panose="020B0604020202020204" pitchFamily="34" charset="0"/>
              </a:rPr>
              <a:t>, </a:t>
            </a:r>
          </a:p>
          <a:p>
            <a:r>
              <a:rPr lang="mn-MN" sz="2000" dirty="0" smtClean="0">
                <a:latin typeface="Arial" panose="020B0604020202020204" pitchFamily="34" charset="0"/>
                <a:cs typeface="Arial" panose="020B0604020202020204" pitchFamily="34" charset="0"/>
              </a:rPr>
              <a:t>сүүн </a:t>
            </a:r>
            <a:r>
              <a:rPr lang="mn-MN" sz="2000" dirty="0">
                <a:latin typeface="Arial" panose="020B0604020202020204" pitchFamily="34" charset="0"/>
                <a:cs typeface="Arial" panose="020B0604020202020204" pitchFamily="34" charset="0"/>
              </a:rPr>
              <a:t>хүчлийн нян,</a:t>
            </a:r>
          </a:p>
          <a:p>
            <a:r>
              <a:rPr lang="mn-MN" sz="2000" dirty="0" smtClean="0">
                <a:latin typeface="Arial" panose="020B0604020202020204" pitchFamily="34" charset="0"/>
                <a:cs typeface="Arial" panose="020B0604020202020204" pitchFamily="34" charset="0"/>
              </a:rPr>
              <a:t>эйко </a:t>
            </a:r>
            <a:r>
              <a:rPr lang="mn-MN" sz="2000" dirty="0">
                <a:latin typeface="Arial" panose="020B0604020202020204" pitchFamily="34" charset="0"/>
                <a:cs typeface="Arial" panose="020B0604020202020204" pitchFamily="34" charset="0"/>
              </a:rPr>
              <a:t>сапентиний хүчил.</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29552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sz="half" idx="1"/>
          </p:nvPr>
        </p:nvPicPr>
        <p:blipFill>
          <a:blip r:embed="rId2"/>
          <a:stretch>
            <a:fillRect/>
          </a:stretch>
        </p:blipFill>
        <p:spPr>
          <a:xfrm>
            <a:off x="8286135" y="914119"/>
            <a:ext cx="3760091" cy="1880046"/>
          </a:xfrm>
          <a:prstGeom prst="rect">
            <a:avLst/>
          </a:prstGeom>
        </p:spPr>
      </p:pic>
      <p:pic>
        <p:nvPicPr>
          <p:cNvPr id="7" name="Content Placeholder 6"/>
          <p:cNvPicPr>
            <a:picLocks noGrp="1" noChangeAspect="1"/>
          </p:cNvPicPr>
          <p:nvPr>
            <p:ph sz="half" idx="2"/>
          </p:nvPr>
        </p:nvPicPr>
        <p:blipFill rotWithShape="1">
          <a:blip r:embed="rId3"/>
          <a:srcRect t="14125" b="4750"/>
          <a:stretch/>
        </p:blipFill>
        <p:spPr>
          <a:xfrm>
            <a:off x="4117848" y="688521"/>
            <a:ext cx="3776870" cy="2042636"/>
          </a:xfrm>
          <a:prstGeom prst="rect">
            <a:avLst/>
          </a:prstGeom>
        </p:spPr>
      </p:pic>
      <p:pic>
        <p:nvPicPr>
          <p:cNvPr id="6" name="Picture 5"/>
          <p:cNvPicPr>
            <a:picLocks noChangeAspect="1"/>
          </p:cNvPicPr>
          <p:nvPr/>
        </p:nvPicPr>
        <p:blipFill>
          <a:blip r:embed="rId4"/>
          <a:stretch>
            <a:fillRect/>
          </a:stretch>
        </p:blipFill>
        <p:spPr>
          <a:xfrm>
            <a:off x="285917" y="688521"/>
            <a:ext cx="3440514" cy="2006966"/>
          </a:xfrm>
          <a:prstGeom prst="rect">
            <a:avLst/>
          </a:prstGeom>
        </p:spPr>
      </p:pic>
      <p:pic>
        <p:nvPicPr>
          <p:cNvPr id="8" name="Picture 7"/>
          <p:cNvPicPr>
            <a:picLocks noChangeAspect="1"/>
          </p:cNvPicPr>
          <p:nvPr/>
        </p:nvPicPr>
        <p:blipFill rotWithShape="1">
          <a:blip r:embed="rId5"/>
          <a:srcRect b="5197"/>
          <a:stretch/>
        </p:blipFill>
        <p:spPr>
          <a:xfrm>
            <a:off x="3889491" y="3098684"/>
            <a:ext cx="4883665" cy="3086567"/>
          </a:xfrm>
          <a:prstGeom prst="rect">
            <a:avLst/>
          </a:prstGeom>
        </p:spPr>
      </p:pic>
      <p:pic>
        <p:nvPicPr>
          <p:cNvPr id="9" name="Picture 8"/>
          <p:cNvPicPr>
            <a:picLocks noChangeAspect="1"/>
          </p:cNvPicPr>
          <p:nvPr/>
        </p:nvPicPr>
        <p:blipFill>
          <a:blip r:embed="rId6"/>
          <a:stretch>
            <a:fillRect/>
          </a:stretch>
        </p:blipFill>
        <p:spPr>
          <a:xfrm>
            <a:off x="202308" y="3022966"/>
            <a:ext cx="3513304" cy="3376644"/>
          </a:xfrm>
          <a:prstGeom prst="rect">
            <a:avLst/>
          </a:prstGeom>
        </p:spPr>
      </p:pic>
      <p:pic>
        <p:nvPicPr>
          <p:cNvPr id="10" name="Picture 9"/>
          <p:cNvPicPr>
            <a:picLocks noChangeAspect="1"/>
          </p:cNvPicPr>
          <p:nvPr/>
        </p:nvPicPr>
        <p:blipFill>
          <a:blip r:embed="rId7"/>
          <a:stretch>
            <a:fillRect/>
          </a:stretch>
        </p:blipFill>
        <p:spPr>
          <a:xfrm>
            <a:off x="8947035" y="3176262"/>
            <a:ext cx="3099190" cy="3070052"/>
          </a:xfrm>
          <a:prstGeom prst="rect">
            <a:avLst/>
          </a:prstGeom>
        </p:spPr>
      </p:pic>
    </p:spTree>
    <p:extLst>
      <p:ext uri="{BB962C8B-B14F-4D97-AF65-F5344CB8AC3E}">
        <p14:creationId xmlns:p14="http://schemas.microsoft.com/office/powerpoint/2010/main" val="1509273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183" y="723879"/>
            <a:ext cx="8596668" cy="1320800"/>
          </a:xfrm>
        </p:spPr>
        <p:txBody>
          <a:bodyPr/>
          <a:lstStyle/>
          <a:p>
            <a:r>
              <a:rPr lang="mn-MN" i="1" dirty="0" smtClean="0">
                <a:latin typeface="Arial" panose="020B0604020202020204" pitchFamily="34" charset="0"/>
                <a:cs typeface="Arial" panose="020B0604020202020204" pitchFamily="34" charset="0"/>
              </a:rPr>
              <a:t>БАЯЖУУЛСАН ХҮНС ГЭДЭГ НЬ </a:t>
            </a:r>
            <a:endParaRPr lang="en-US" i="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406879" y="1799981"/>
            <a:ext cx="9200762" cy="3737935"/>
          </a:xfrm>
        </p:spPr>
        <p:txBody>
          <a:bodyPr>
            <a:noAutofit/>
          </a:bodyPr>
          <a:lstStyle/>
          <a:p>
            <a:r>
              <a:rPr lang="mn-MN" sz="2400" dirty="0" smtClean="0">
                <a:latin typeface="Arial" panose="020B0604020202020204" pitchFamily="34" charset="0"/>
                <a:cs typeface="Arial" panose="020B0604020202020204" pitchFamily="34" charset="0"/>
              </a:rPr>
              <a:t>Хүни</a:t>
            </a:r>
            <a:r>
              <a:rPr lang="az-Cyrl-AZ" sz="2400" dirty="0" smtClean="0">
                <a:latin typeface="Arial" panose="020B0604020202020204" pitchFamily="34" charset="0"/>
                <a:cs typeface="Arial" panose="020B0604020202020204" pitchFamily="34" charset="0"/>
              </a:rPr>
              <a:t>й</a:t>
            </a:r>
            <a:r>
              <a:rPr lang="mn-MN" sz="2400" dirty="0" smtClean="0">
                <a:latin typeface="Arial" panose="020B0604020202020204" pitchFamily="34" charset="0"/>
                <a:cs typeface="Arial" panose="020B0604020202020204" pitchFamily="34" charset="0"/>
              </a:rPr>
              <a:t> </a:t>
            </a:r>
            <a:r>
              <a:rPr lang="az-Cyrl-AZ" sz="2400" dirty="0" smtClean="0">
                <a:latin typeface="Arial" panose="020B0604020202020204" pitchFamily="34" charset="0"/>
                <a:cs typeface="Arial" panose="020B0604020202020204" pitchFamily="34" charset="0"/>
              </a:rPr>
              <a:t>биед </a:t>
            </a:r>
            <a:r>
              <a:rPr lang="az-Cyrl-AZ" sz="2400" dirty="0">
                <a:latin typeface="Arial" panose="020B0604020202020204" pitchFamily="34" charset="0"/>
                <a:cs typeface="Arial" panose="020B0604020202020204" pitchFamily="34" charset="0"/>
              </a:rPr>
              <a:t>нэн </a:t>
            </a:r>
            <a:r>
              <a:rPr lang="az-Cyrl-AZ" sz="2400" dirty="0" smtClean="0">
                <a:latin typeface="Arial" panose="020B0604020202020204" pitchFamily="34" charset="0"/>
                <a:cs typeface="Arial" panose="020B0604020202020204" pitchFamily="34" charset="0"/>
              </a:rPr>
              <a:t>шаардлагата</a:t>
            </a:r>
            <a:r>
              <a:rPr lang="az-Cyrl-AZ" sz="2400" dirty="0">
                <a:latin typeface="Arial" panose="020B0604020202020204" pitchFamily="34" charset="0"/>
                <a:cs typeface="Arial" panose="020B0604020202020204" pitchFamily="34" charset="0"/>
              </a:rPr>
              <a:t>й</a:t>
            </a:r>
            <a:r>
              <a:rPr lang="az-Cyrl-AZ" sz="2400" dirty="0" smtClean="0">
                <a:latin typeface="Arial" panose="020B0604020202020204" pitchFamily="34" charset="0"/>
                <a:cs typeface="Arial" panose="020B0604020202020204" pitchFamily="34" charset="0"/>
              </a:rPr>
              <a:t> </a:t>
            </a:r>
            <a:r>
              <a:rPr lang="az-Cyrl-AZ" sz="2400" dirty="0">
                <a:latin typeface="Arial" panose="020B0604020202020204" pitchFamily="34" charset="0"/>
                <a:cs typeface="Arial" panose="020B0604020202020204" pitchFamily="34" charset="0"/>
              </a:rPr>
              <a:t>төрөл бүрийн эрдэс, бичил бодис амин дэмээр баяжуулсан </a:t>
            </a:r>
            <a:r>
              <a:rPr lang="az-Cyrl-AZ" sz="2400" dirty="0" smtClean="0">
                <a:latin typeface="Arial" panose="020B0604020202020204" pitchFamily="34" charset="0"/>
                <a:cs typeface="Arial" panose="020B0604020202020204" pitchFamily="34" charset="0"/>
              </a:rPr>
              <a:t>ургамал</a:t>
            </a:r>
            <a:r>
              <a:rPr lang="mn-MN" sz="2400" dirty="0" smtClean="0">
                <a:latin typeface="Arial" panose="020B0604020202020204" pitchFamily="34" charset="0"/>
                <a:cs typeface="Arial" panose="020B0604020202020204" pitchFamily="34" charset="0"/>
              </a:rPr>
              <a:t>,</a:t>
            </a:r>
            <a:r>
              <a:rPr lang="az-Cyrl-AZ" sz="2400" dirty="0" smtClean="0">
                <a:latin typeface="Arial" panose="020B0604020202020204" pitchFamily="34" charset="0"/>
                <a:cs typeface="Arial" panose="020B0604020202020204" pitchFamily="34" charset="0"/>
              </a:rPr>
              <a:t>амьтны </a:t>
            </a:r>
            <a:r>
              <a:rPr lang="az-Cyrl-AZ" sz="2400" dirty="0">
                <a:latin typeface="Arial" panose="020B0604020202020204" pitchFamily="34" charset="0"/>
                <a:cs typeface="Arial" panose="020B0604020202020204" pitchFamily="34" charset="0"/>
              </a:rPr>
              <a:t>гаралтай түүхий эдийн амьд чанарыг нь алдагдуулахгүйгээр өндөр түвшинд цэвэршүүлэн авч хүнд дутагдаж байгаа эрдэс бодис, амин дэм, амин хүчлүүдийг нөхөх, хүнс тэжээлийн нэмэлт болгон </a:t>
            </a:r>
            <a:r>
              <a:rPr lang="az-Cyrl-AZ" sz="2400" dirty="0" smtClean="0">
                <a:latin typeface="Arial" panose="020B0604020202020204" pitchFamily="34" charset="0"/>
                <a:cs typeface="Arial" panose="020B0604020202020204" pitchFamily="34" charset="0"/>
              </a:rPr>
              <a:t>хэрэглэх</a:t>
            </a:r>
            <a:r>
              <a:rPr lang="mn-MN" sz="2400" dirty="0" smtClean="0">
                <a:latin typeface="Arial" panose="020B0604020202020204" pitchFamily="34" charset="0"/>
                <a:cs typeface="Arial" panose="020B0604020202020204" pitchFamily="34" charset="0"/>
              </a:rPr>
              <a:t> </a:t>
            </a:r>
            <a:r>
              <a:rPr lang="az-Cyrl-AZ" sz="2400" dirty="0" smtClean="0">
                <a:latin typeface="Arial" panose="020B0604020202020204" pitchFamily="34" charset="0"/>
                <a:cs typeface="Arial" panose="020B0604020202020204" pitchFamily="34" charset="0"/>
              </a:rPr>
              <a:t>бүтээгдэхүүн</a:t>
            </a:r>
            <a:r>
              <a:rPr lang="mn-MN" sz="2400" dirty="0" smtClean="0">
                <a:latin typeface="Arial" panose="020B0604020202020204" pitchFamily="34" charset="0"/>
                <a:cs typeface="Arial" panose="020B0604020202020204" pitchFamily="34" charset="0"/>
              </a:rPr>
              <a:t>үүд</a:t>
            </a:r>
            <a:r>
              <a:rPr lang="az-Cyrl-AZ" sz="2400" dirty="0" smtClean="0">
                <a:latin typeface="Arial" panose="020B0604020202020204" pitchFamily="34" charset="0"/>
                <a:cs typeface="Arial" panose="020B0604020202020204" pitchFamily="34" charset="0"/>
              </a:rPr>
              <a:t>ийг </a:t>
            </a:r>
            <a:r>
              <a:rPr lang="mn-MN" sz="2400" dirty="0" smtClean="0">
                <a:latin typeface="Arial" panose="020B0604020202020204" pitchFamily="34" charset="0"/>
                <a:cs typeface="Arial" panose="020B0604020202020204" pitchFamily="34" charset="0"/>
              </a:rPr>
              <a:t>баяжуулсан хүнс гэнэ</a:t>
            </a:r>
            <a:r>
              <a:rPr lang="az-Cyrl-AZ"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10547797" y="5743976"/>
            <a:ext cx="601014" cy="371595"/>
          </a:xfrm>
        </p:spPr>
        <p:txBody>
          <a:bodyPr/>
          <a:lstStyle/>
          <a:p>
            <a:r>
              <a:rPr lang="mn-MN" dirty="0"/>
              <a:t>.</a:t>
            </a:r>
            <a:endParaRPr lang="en-US" dirty="0"/>
          </a:p>
        </p:txBody>
      </p:sp>
    </p:spTree>
    <p:extLst>
      <p:ext uri="{BB962C8B-B14F-4D97-AF65-F5344CB8AC3E}">
        <p14:creationId xmlns:p14="http://schemas.microsoft.com/office/powerpoint/2010/main" val="20218743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8010" y="4687910"/>
            <a:ext cx="8550382" cy="1655651"/>
          </a:xfrm>
        </p:spPr>
        <p:txBody>
          <a:bodyPr>
            <a:noAutofit/>
          </a:bodyPr>
          <a:lstStyle/>
          <a:p>
            <a:r>
              <a:rPr lang="mn-MN" sz="2800" dirty="0" smtClean="0">
                <a:latin typeface="Arial" panose="020B0604020202020204" pitchFamily="34" charset="0"/>
                <a:cs typeface="Arial" panose="020B0604020202020204" pitchFamily="34" charset="0"/>
              </a:rPr>
              <a:t>Гэсэн дүгнэлтээс үүдэж баяжуулсан хүнсни</a:t>
            </a:r>
            <a:r>
              <a:rPr lang="az-Cyrl-AZ" sz="2800" dirty="0">
                <a:latin typeface="Arial" panose="020B0604020202020204" pitchFamily="34" charset="0"/>
                <a:cs typeface="Arial" panose="020B0604020202020204" pitchFamily="34" charset="0"/>
              </a:rPr>
              <a:t>й</a:t>
            </a:r>
            <a:r>
              <a:rPr lang="mn-MN" sz="2800" dirty="0" smtClean="0">
                <a:latin typeface="Arial" panose="020B0604020202020204" pitchFamily="34" charset="0"/>
                <a:cs typeface="Arial" panose="020B0604020202020204" pitchFamily="34" charset="0"/>
              </a:rPr>
              <a:t> туха</a:t>
            </a:r>
            <a:r>
              <a:rPr lang="az-Cyrl-AZ" sz="2800" dirty="0">
                <a:latin typeface="Arial" panose="020B0604020202020204" pitchFamily="34" charset="0"/>
                <a:cs typeface="Arial" panose="020B0604020202020204" pitchFamily="34" charset="0"/>
              </a:rPr>
              <a:t>й</a:t>
            </a:r>
            <a:r>
              <a:rPr lang="mn-MN" sz="2800" dirty="0" smtClean="0">
                <a:latin typeface="Arial" panose="020B0604020202020204" pitchFamily="34" charset="0"/>
                <a:cs typeface="Arial" panose="020B0604020202020204" pitchFamily="34" charset="0"/>
              </a:rPr>
              <a:t> хуули</a:t>
            </a:r>
            <a:r>
              <a:rPr lang="az-Cyrl-AZ" sz="2800" dirty="0">
                <a:latin typeface="Arial" panose="020B0604020202020204" pitchFamily="34" charset="0"/>
                <a:cs typeface="Arial" panose="020B0604020202020204" pitchFamily="34" charset="0"/>
              </a:rPr>
              <a:t>й</a:t>
            </a:r>
            <a:r>
              <a:rPr lang="mn-MN" sz="2800" dirty="0" smtClean="0">
                <a:latin typeface="Arial" panose="020B0604020202020204" pitchFamily="34" charset="0"/>
                <a:cs typeface="Arial" panose="020B0604020202020204" pitchFamily="34" charset="0"/>
              </a:rPr>
              <a:t>г </a:t>
            </a:r>
            <a:r>
              <a:rPr lang="ru-RU" sz="2800" dirty="0">
                <a:latin typeface="Arial" panose="020B0604020202020204" pitchFamily="34" charset="0"/>
                <a:cs typeface="Arial" panose="020B0604020202020204" pitchFamily="34" charset="0"/>
              </a:rPr>
              <a:t>2018 оны 5 дугаар сарын 03-ны </a:t>
            </a:r>
            <a:r>
              <a:rPr lang="ru-RU" sz="2800" dirty="0" smtClean="0">
                <a:latin typeface="Arial" panose="020B0604020202020204" pitchFamily="34" charset="0"/>
                <a:cs typeface="Arial" panose="020B0604020202020204" pitchFamily="34" charset="0"/>
              </a:rPr>
              <a:t>өдөр</a:t>
            </a:r>
            <a:r>
              <a:rPr lang="mn-MN" sz="2800" dirty="0" smtClean="0">
                <a:latin typeface="Arial" panose="020B0604020202020204" pitchFamily="34" charset="0"/>
                <a:cs typeface="Arial" panose="020B0604020202020204" pitchFamily="34" charset="0"/>
              </a:rPr>
              <a:t> гаргасан ба </a:t>
            </a:r>
            <a:r>
              <a:rPr lang="mn-MN" sz="2800" dirty="0">
                <a:latin typeface="Arial" panose="020B0604020202020204" pitchFamily="34" charset="0"/>
                <a:cs typeface="Arial" panose="020B0604020202020204" pitchFamily="34" charset="0"/>
              </a:rPr>
              <a:t>э</a:t>
            </a:r>
            <a:r>
              <a:rPr lang="az-Cyrl-AZ" sz="2800" dirty="0" smtClean="0">
                <a:latin typeface="Arial" panose="020B0604020202020204" pitchFamily="34" charset="0"/>
                <a:cs typeface="Arial" panose="020B0604020202020204" pitchFamily="34" charset="0"/>
              </a:rPr>
              <a:t>нэ </a:t>
            </a:r>
            <a:r>
              <a:rPr lang="az-Cyrl-AZ" sz="2800" dirty="0">
                <a:latin typeface="Arial" panose="020B0604020202020204" pitchFamily="34" charset="0"/>
                <a:cs typeface="Arial" panose="020B0604020202020204" pitchFamily="34" charset="0"/>
              </a:rPr>
              <a:t>хуулийг 2019 оны 12 дугаар сарын 31-ний өдрөөс эхлэн дагаж мөрдөнө.</a:t>
            </a:r>
            <a:endParaRPr lang="en-US"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06875" y="437882"/>
            <a:ext cx="8801517" cy="4121239"/>
          </a:xfrm>
        </p:spPr>
        <p:txBody>
          <a:bodyPr>
            <a:noAutofit/>
          </a:bodyPr>
          <a:lstStyle/>
          <a:p>
            <a:r>
              <a:rPr lang="az-Cyrl-AZ" sz="2200" dirty="0">
                <a:latin typeface="Arial" panose="020B0604020202020204" pitchFamily="34" charset="0"/>
                <a:cs typeface="Arial" panose="020B0604020202020204" pitchFamily="34" charset="0"/>
              </a:rPr>
              <a:t>Хүн амын эрдэс, витамины дутагдлын судалгааг түүвэрлэн авч үзвэл иргэдийн 7,4 хувь нь иодын, 28,5 хувь нь гемоглобины, 21,4 хувь нь төмрийн, 32,4 хувь нь витамин А-ийн, 42,4 хувь нь витамин Д-ийн дутагдалтай болохыг тогтоожээ</a:t>
            </a:r>
            <a:r>
              <a:rPr lang="az-Cyrl-AZ" sz="2200" dirty="0" smtClean="0">
                <a:latin typeface="Arial" panose="020B0604020202020204" pitchFamily="34" charset="0"/>
                <a:cs typeface="Arial" panose="020B0604020202020204" pitchFamily="34" charset="0"/>
              </a:rPr>
              <a:t>.</a:t>
            </a:r>
            <a:endParaRPr lang="mn-MN" sz="2200" dirty="0" smtClean="0">
              <a:latin typeface="Arial" panose="020B0604020202020204" pitchFamily="34" charset="0"/>
              <a:cs typeface="Arial" panose="020B0604020202020204" pitchFamily="34" charset="0"/>
            </a:endParaRPr>
          </a:p>
          <a:p>
            <a:endParaRPr lang="az-Cyrl-AZ" sz="2200" dirty="0">
              <a:latin typeface="Arial" panose="020B0604020202020204" pitchFamily="34" charset="0"/>
              <a:cs typeface="Arial" panose="020B0604020202020204" pitchFamily="34" charset="0"/>
            </a:endParaRPr>
          </a:p>
          <a:p>
            <a:r>
              <a:rPr lang="az-Cyrl-AZ" sz="2200" dirty="0">
                <a:latin typeface="Arial" panose="020B0604020202020204" pitchFamily="34" charset="0"/>
                <a:cs typeface="Arial" panose="020B0604020202020204" pitchFamily="34" charset="0"/>
              </a:rPr>
              <a:t>Эрүүл мэндийн яамны Хүн амын хоол тэжээлийн үндэсний тавдугаар судалгаагаар 0-5 насны хүүхдийн 4,7% өсөлтийн хоцрогдолтой, 15-64 насны хүн амын 54,4% нь жингийн илүүдэлтэй, 26-64 насны хүн амын 61,7% нь цусан дахь холестерины хэмжээ ихсэх эрсдэлтэй, нас баралтын 80% нь зохисгүй хооллолтоос үүдэлтэй байна. </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34287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4151" y="220172"/>
            <a:ext cx="95398" cy="201769"/>
          </a:xfrm>
        </p:spPr>
        <p:txBody>
          <a:bodyPr>
            <a:normAutofit fontScale="90000"/>
          </a:bodyPr>
          <a:lstStyle/>
          <a:p>
            <a:r>
              <a:rPr lang="mn-MN" dirty="0" smtClean="0"/>
              <a:t>.</a:t>
            </a:r>
            <a:br>
              <a:rPr lang="mn-MN" dirty="0" smtClean="0"/>
            </a:br>
            <a:endParaRPr lang="en-US" dirty="0"/>
          </a:p>
        </p:txBody>
      </p:sp>
      <p:sp>
        <p:nvSpPr>
          <p:cNvPr id="3" name="Content Placeholder 2"/>
          <p:cNvSpPr>
            <a:spLocks noGrp="1"/>
          </p:cNvSpPr>
          <p:nvPr>
            <p:ph idx="1"/>
          </p:nvPr>
        </p:nvSpPr>
        <p:spPr>
          <a:xfrm>
            <a:off x="390183" y="421941"/>
            <a:ext cx="8596668" cy="6043253"/>
          </a:xfrm>
        </p:spPr>
        <p:txBody>
          <a:bodyPr>
            <a:noAutofit/>
          </a:bodyPr>
          <a:lstStyle/>
          <a:p>
            <a:r>
              <a:rPr lang="az-Cyrl-AZ" sz="2000" dirty="0">
                <a:latin typeface="Arial" panose="020B0604020202020204" pitchFamily="34" charset="0"/>
                <a:cs typeface="Arial" panose="020B0604020202020204" pitchFamily="34" charset="0"/>
              </a:rPr>
              <a:t>1.1.Энэ хуулийн зорилт нь хүн амын эрүүл мэндийг хамгаалах, аминдэм, эрдэс бодисын дутлаас урьдчилан сэргийлэх зорилгоор зарим төрлийн хүнсийг албан журмаар баяжуулахтай холбогдсон харилцааг зохицуулахад оршино</a:t>
            </a:r>
            <a:r>
              <a:rPr lang="az-Cyrl-AZ" sz="2000" dirty="0" smtClean="0">
                <a:latin typeface="Arial" panose="020B0604020202020204" pitchFamily="34" charset="0"/>
                <a:cs typeface="Arial" panose="020B0604020202020204" pitchFamily="34" charset="0"/>
              </a:rPr>
              <a:t>.</a:t>
            </a:r>
            <a:endParaRPr lang="mn-MN" sz="2000" dirty="0" smtClean="0">
              <a:latin typeface="Arial" panose="020B0604020202020204" pitchFamily="34" charset="0"/>
              <a:cs typeface="Arial" panose="020B0604020202020204" pitchFamily="34" charset="0"/>
            </a:endParaRPr>
          </a:p>
          <a:p>
            <a:endParaRPr lang="mn-MN" sz="2000" dirty="0" smtClean="0">
              <a:latin typeface="Arial" panose="020B0604020202020204" pitchFamily="34" charset="0"/>
              <a:cs typeface="Arial" panose="020B0604020202020204" pitchFamily="34" charset="0"/>
            </a:endParaRPr>
          </a:p>
          <a:p>
            <a:r>
              <a:rPr lang="az-Cyrl-AZ" sz="2000" dirty="0">
                <a:latin typeface="Arial" panose="020B0604020202020204" pitchFamily="34" charset="0"/>
                <a:cs typeface="Arial" panose="020B0604020202020204" pitchFamily="34" charset="0"/>
              </a:rPr>
              <a:t>2.1.Баяжуулсан хүнсний хууль тогтоомж нь Монгол Улсын Үндсэн хууль, Эрүүл мэндийн тухай хууль, Хүнсний тухай хууль, Хүнсний бүтээгдэхүүний аюулгүй байдлыг хангах тухай хууль Стандартчилал, техникийн зохицуулалт, тохирлын үнэлгээний итгэмжлэлийн тухай хууль, Төрийн хяналт шалгалтын тухай хууль, энэ хууль болон эдгээр хуультай нийцүүлэн гаргасан хууль тогтоомжийн бусад актаас бүрдэнэ</a:t>
            </a:r>
            <a:r>
              <a:rPr lang="az-Cyrl-AZ" sz="2000" dirty="0" smtClean="0">
                <a:latin typeface="Arial" panose="020B0604020202020204" pitchFamily="34" charset="0"/>
                <a:cs typeface="Arial" panose="020B0604020202020204" pitchFamily="34" charset="0"/>
              </a:rPr>
              <a:t>.</a:t>
            </a:r>
            <a:endParaRPr lang="mn-MN" sz="2000" dirty="0" smtClean="0">
              <a:latin typeface="Arial" panose="020B0604020202020204" pitchFamily="34" charset="0"/>
              <a:cs typeface="Arial" panose="020B0604020202020204" pitchFamily="34" charset="0"/>
            </a:endParaRPr>
          </a:p>
          <a:p>
            <a:endParaRPr lang="az-Cyrl-AZ" sz="2000" dirty="0">
              <a:latin typeface="Arial" panose="020B0604020202020204" pitchFamily="34" charset="0"/>
              <a:cs typeface="Arial" panose="020B0604020202020204" pitchFamily="34" charset="0"/>
            </a:endParaRPr>
          </a:p>
          <a:p>
            <a:r>
              <a:rPr lang="az-Cyrl-AZ" sz="2000" dirty="0">
                <a:latin typeface="Arial" panose="020B0604020202020204" pitchFamily="34" charset="0"/>
                <a:cs typeface="Arial" panose="020B0604020202020204" pitchFamily="34" charset="0"/>
              </a:rPr>
              <a:t>2.2.Монгол Улсын олон улсын гэрээнд энэ хуульд зааснаас өөрөөр заасан бол олон улсын гэрээний заалтыг дагаж мөрдөнө.</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12261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378734" cy="871470"/>
          </a:xfrm>
        </p:spPr>
        <p:txBody>
          <a:bodyPr>
            <a:normAutofit fontScale="90000"/>
          </a:bodyPr>
          <a:lstStyle/>
          <a:p>
            <a:r>
              <a:rPr lang="mn-MN" dirty="0" smtClean="0"/>
              <a:t>.</a:t>
            </a:r>
            <a:br>
              <a:rPr lang="mn-MN" dirty="0" smtClean="0"/>
            </a:br>
            <a:endParaRPr lang="en-US" dirty="0"/>
          </a:p>
        </p:txBody>
      </p:sp>
      <p:pic>
        <p:nvPicPr>
          <p:cNvPr id="5" name="Picture 4"/>
          <p:cNvPicPr>
            <a:picLocks noChangeAspect="1"/>
          </p:cNvPicPr>
          <p:nvPr/>
        </p:nvPicPr>
        <p:blipFill>
          <a:blip r:embed="rId2"/>
          <a:stretch>
            <a:fillRect/>
          </a:stretch>
        </p:blipFill>
        <p:spPr>
          <a:xfrm>
            <a:off x="3271234" y="177243"/>
            <a:ext cx="4501168" cy="3000779"/>
          </a:xfrm>
          <a:prstGeom prst="rect">
            <a:avLst/>
          </a:prstGeom>
        </p:spPr>
      </p:pic>
      <p:pic>
        <p:nvPicPr>
          <p:cNvPr id="6" name="Picture 5"/>
          <p:cNvPicPr>
            <a:picLocks noChangeAspect="1"/>
          </p:cNvPicPr>
          <p:nvPr/>
        </p:nvPicPr>
        <p:blipFill rotWithShape="1">
          <a:blip r:embed="rId3"/>
          <a:srcRect r="24546"/>
          <a:stretch/>
        </p:blipFill>
        <p:spPr>
          <a:xfrm>
            <a:off x="59554" y="3839224"/>
            <a:ext cx="3671770" cy="2730321"/>
          </a:xfrm>
          <a:prstGeom prst="rect">
            <a:avLst/>
          </a:prstGeom>
        </p:spPr>
      </p:pic>
      <p:pic>
        <p:nvPicPr>
          <p:cNvPr id="7" name="Picture 6"/>
          <p:cNvPicPr>
            <a:picLocks noChangeAspect="1"/>
          </p:cNvPicPr>
          <p:nvPr/>
        </p:nvPicPr>
        <p:blipFill>
          <a:blip r:embed="rId4"/>
          <a:stretch>
            <a:fillRect/>
          </a:stretch>
        </p:blipFill>
        <p:spPr>
          <a:xfrm>
            <a:off x="7955926" y="52715"/>
            <a:ext cx="4063283" cy="3249833"/>
          </a:xfrm>
          <a:prstGeom prst="rect">
            <a:avLst/>
          </a:prstGeom>
        </p:spPr>
      </p:pic>
      <p:pic>
        <p:nvPicPr>
          <p:cNvPr id="8" name="Picture 7"/>
          <p:cNvPicPr>
            <a:picLocks noChangeAspect="1"/>
          </p:cNvPicPr>
          <p:nvPr/>
        </p:nvPicPr>
        <p:blipFill>
          <a:blip r:embed="rId5"/>
          <a:stretch>
            <a:fillRect/>
          </a:stretch>
        </p:blipFill>
        <p:spPr>
          <a:xfrm>
            <a:off x="8831197" y="3381533"/>
            <a:ext cx="3188012" cy="3188012"/>
          </a:xfrm>
          <a:prstGeom prst="rect">
            <a:avLst/>
          </a:prstGeom>
        </p:spPr>
      </p:pic>
      <p:pic>
        <p:nvPicPr>
          <p:cNvPr id="10" name="Picture 9"/>
          <p:cNvPicPr>
            <a:picLocks noChangeAspect="1"/>
          </p:cNvPicPr>
          <p:nvPr/>
        </p:nvPicPr>
        <p:blipFill rotWithShape="1">
          <a:blip r:embed="rId6"/>
          <a:srcRect l="25396" r="20466"/>
          <a:stretch/>
        </p:blipFill>
        <p:spPr>
          <a:xfrm>
            <a:off x="350651" y="443514"/>
            <a:ext cx="3089575" cy="2859034"/>
          </a:xfrm>
          <a:prstGeom prst="rect">
            <a:avLst/>
          </a:prstGeom>
        </p:spPr>
      </p:pic>
      <p:pic>
        <p:nvPicPr>
          <p:cNvPr id="13" name="Content Placeholder 12"/>
          <p:cNvPicPr>
            <a:picLocks noGrp="1" noChangeAspect="1"/>
          </p:cNvPicPr>
          <p:nvPr>
            <p:ph idx="1"/>
          </p:nvPr>
        </p:nvPicPr>
        <p:blipFill>
          <a:blip r:embed="rId7"/>
          <a:stretch>
            <a:fillRect/>
          </a:stretch>
        </p:blipFill>
        <p:spPr>
          <a:xfrm>
            <a:off x="3800708" y="3580228"/>
            <a:ext cx="4961104" cy="2790621"/>
          </a:xfrm>
          <a:prstGeom prst="rect">
            <a:avLst/>
          </a:prstGeom>
        </p:spPr>
      </p:pic>
    </p:spTree>
    <p:extLst>
      <p:ext uri="{BB962C8B-B14F-4D97-AF65-F5344CB8AC3E}">
        <p14:creationId xmlns:p14="http://schemas.microsoft.com/office/powerpoint/2010/main" val="6381211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chemeClr val="bg2">
                <a:lumMod val="75000"/>
              </a:schemeClr>
            </a:gs>
            <a:gs pos="100000">
              <a:schemeClr val="accent1">
                <a:lumMod val="45000"/>
                <a:lumOff val="55000"/>
              </a:schemeClr>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73245" y="339144"/>
            <a:ext cx="9084852" cy="1320800"/>
          </a:xfrm>
        </p:spPr>
        <p:txBody>
          <a:bodyPr>
            <a:normAutofit fontScale="90000"/>
          </a:bodyPr>
          <a:lstStyle/>
          <a:p>
            <a:r>
              <a:rPr lang="mn-MN" i="1" dirty="0">
                <a:solidFill>
                  <a:schemeClr val="accent1">
                    <a:lumMod val="50000"/>
                  </a:schemeClr>
                </a:solidFill>
                <a:latin typeface="Arial" panose="020B0604020202020204" pitchFamily="34" charset="0"/>
                <a:cs typeface="Arial" panose="020B0604020202020204" pitchFamily="34" charset="0"/>
              </a:rPr>
              <a:t>Баяжуулсан хүнс яагаад бидэнд хэрэгтэи вэ?</a:t>
            </a:r>
            <a:r>
              <a:rPr lang="en-US" i="1" dirty="0">
                <a:solidFill>
                  <a:schemeClr val="accent1">
                    <a:lumMod val="50000"/>
                  </a:schemeClr>
                </a:solidFill>
                <a:latin typeface="Arial" panose="020B0604020202020204" pitchFamily="34" charset="0"/>
                <a:cs typeface="Arial" panose="020B0604020202020204" pitchFamily="34" charset="0"/>
              </a:rPr>
              <a:t/>
            </a:r>
            <a:br>
              <a:rPr lang="en-US" i="1" dirty="0">
                <a:solidFill>
                  <a:schemeClr val="accent1">
                    <a:lumMod val="50000"/>
                  </a:schemeClr>
                </a:solidFill>
                <a:latin typeface="Arial" panose="020B0604020202020204" pitchFamily="34" charset="0"/>
                <a:cs typeface="Arial" panose="020B0604020202020204" pitchFamily="34" charset="0"/>
              </a:rPr>
            </a:br>
            <a:endParaRPr lang="en-US" dirty="0">
              <a:solidFill>
                <a:schemeClr val="accent1">
                  <a:lumMod val="50000"/>
                </a:schemeClr>
              </a:solidFill>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3030192553"/>
              </p:ext>
            </p:extLst>
          </p:nvPr>
        </p:nvGraphicFramePr>
        <p:xfrm>
          <a:off x="445110" y="1723293"/>
          <a:ext cx="11170902" cy="3083169"/>
        </p:xfrm>
        <a:graphic>
          <a:graphicData uri="http://schemas.openxmlformats.org/presentationml/2006/ole">
            <mc:AlternateContent xmlns:mc="http://schemas.openxmlformats.org/markup-compatibility/2006">
              <mc:Choice xmlns:v="urn:schemas-microsoft-com:vml" Requires="v">
                <p:oleObj spid="_x0000_s1026" name="Packager Shell Object" showAsIcon="1" r:id="rId3" imgW="1587960" imgH="437760" progId="Package">
                  <p:embed/>
                </p:oleObj>
              </mc:Choice>
              <mc:Fallback>
                <p:oleObj name="Packager Shell Object" showAsIcon="1" r:id="rId3" imgW="1587960" imgH="437760" progId="Package">
                  <p:embed/>
                  <p:pic>
                    <p:nvPicPr>
                      <p:cNvPr id="0" name=""/>
                      <p:cNvPicPr/>
                      <p:nvPr/>
                    </p:nvPicPr>
                    <p:blipFill>
                      <a:blip r:embed="rId4"/>
                      <a:stretch>
                        <a:fillRect/>
                      </a:stretch>
                    </p:blipFill>
                    <p:spPr>
                      <a:xfrm>
                        <a:off x="445110" y="1723293"/>
                        <a:ext cx="11170902" cy="3083169"/>
                      </a:xfrm>
                      <a:prstGeom prst="rect">
                        <a:avLst/>
                      </a:prstGeom>
                    </p:spPr>
                  </p:pic>
                </p:oleObj>
              </mc:Fallback>
            </mc:AlternateContent>
          </a:graphicData>
        </a:graphic>
      </p:graphicFrame>
    </p:spTree>
    <p:extLst>
      <p:ext uri="{BB962C8B-B14F-4D97-AF65-F5344CB8AC3E}">
        <p14:creationId xmlns:p14="http://schemas.microsoft.com/office/powerpoint/2010/main" val="19965964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1294" y="4074177"/>
            <a:ext cx="5749224" cy="2002211"/>
          </a:xfrm>
        </p:spPr>
        <p:txBody>
          <a:bodyPr>
            <a:normAutofit/>
          </a:bodyPr>
          <a:lstStyle/>
          <a:p>
            <a:r>
              <a:rPr lang="mn-MN" sz="4400" dirty="0" smtClean="0"/>
              <a:t>Анхаарал тавьсанд</a:t>
            </a:r>
            <a:r>
              <a:rPr lang="en-US" sz="4400" dirty="0" smtClean="0"/>
              <a:t/>
            </a:r>
            <a:br>
              <a:rPr lang="en-US" sz="4400" dirty="0" smtClean="0"/>
            </a:br>
            <a:r>
              <a:rPr lang="mn-MN" sz="4400" dirty="0" smtClean="0"/>
              <a:t> баярлалаа.</a:t>
            </a:r>
            <a:endParaRPr lang="en-US" sz="4400" dirty="0"/>
          </a:p>
        </p:txBody>
      </p:sp>
      <p:sp>
        <p:nvSpPr>
          <p:cNvPr id="3" name="Content Placeholder 2"/>
          <p:cNvSpPr>
            <a:spLocks noGrp="1"/>
          </p:cNvSpPr>
          <p:nvPr>
            <p:ph idx="1"/>
          </p:nvPr>
        </p:nvSpPr>
        <p:spPr>
          <a:xfrm>
            <a:off x="406878" y="151514"/>
            <a:ext cx="8596668" cy="3551907"/>
          </a:xfrm>
        </p:spPr>
        <p:txBody>
          <a:bodyPr>
            <a:normAutofit/>
          </a:bodyPr>
          <a:lstStyle/>
          <a:p>
            <a:r>
              <a:rPr lang="mn-MN" sz="4000" dirty="0">
                <a:solidFill>
                  <a:schemeClr val="bg2">
                    <a:lumMod val="50000"/>
                  </a:schemeClr>
                </a:solidFill>
              </a:rPr>
              <a:t>Эх сурвалж:</a:t>
            </a:r>
            <a:endParaRPr lang="en-US" sz="4000" dirty="0">
              <a:solidFill>
                <a:schemeClr val="bg2">
                  <a:lumMod val="50000"/>
                </a:schemeClr>
              </a:solidFill>
            </a:endParaRPr>
          </a:p>
          <a:p>
            <a:r>
              <a:rPr lang="en-US" dirty="0" smtClean="0">
                <a:hlinkClick r:id="rId2"/>
              </a:rPr>
              <a:t>www.youtube.com/watch?v=NYvxUNhOGUU</a:t>
            </a:r>
            <a:endParaRPr lang="mn-MN" dirty="0" smtClean="0"/>
          </a:p>
          <a:p>
            <a:r>
              <a:rPr lang="en-US" dirty="0">
                <a:hlinkClick r:id="rId3"/>
              </a:rPr>
              <a:t>https://</a:t>
            </a:r>
            <a:r>
              <a:rPr lang="en-US" dirty="0" smtClean="0">
                <a:hlinkClick r:id="rId3"/>
              </a:rPr>
              <a:t>www.legalinfo.mn/law/details/13353</a:t>
            </a:r>
            <a:endParaRPr lang="mn-MN" dirty="0" smtClean="0"/>
          </a:p>
          <a:p>
            <a:r>
              <a:rPr lang="en-US" dirty="0">
                <a:hlinkClick r:id="rId4"/>
              </a:rPr>
              <a:t>https://</a:t>
            </a:r>
            <a:r>
              <a:rPr lang="en-US" dirty="0" smtClean="0">
                <a:hlinkClick r:id="rId4"/>
              </a:rPr>
              <a:t>www.facebook.com/gatsuurt.store/posts/776304999400264/</a:t>
            </a:r>
            <a:endParaRPr lang="mn-MN" dirty="0" smtClean="0"/>
          </a:p>
          <a:p>
            <a:r>
              <a:rPr lang="en-US" dirty="0">
                <a:hlinkClick r:id="rId5"/>
              </a:rPr>
              <a:t>http://</a:t>
            </a:r>
            <a:r>
              <a:rPr lang="en-US" dirty="0" smtClean="0">
                <a:hlinkClick r:id="rId5"/>
              </a:rPr>
              <a:t>mongolmed.mn/ar</a:t>
            </a:r>
            <a:endParaRPr lang="mn-MN" dirty="0" smtClean="0"/>
          </a:p>
          <a:p>
            <a:r>
              <a:rPr lang="en-US" dirty="0" smtClean="0">
                <a:hlinkClick r:id="rId6"/>
              </a:rPr>
              <a:t> </a:t>
            </a:r>
            <a:r>
              <a:rPr lang="en-US" dirty="0">
                <a:hlinkClick r:id="rId7"/>
              </a:rPr>
              <a:t>http://e-book.must.edu.mn/index.php/lecture/show/id/1545 </a:t>
            </a:r>
            <a:r>
              <a:rPr lang="en-US" dirty="0" err="1" smtClean="0">
                <a:hlinkClick r:id="rId7"/>
              </a:rPr>
              <a:t>ticle</a:t>
            </a:r>
            <a:r>
              <a:rPr lang="en-US" dirty="0" smtClean="0">
                <a:hlinkClick r:id="rId7"/>
              </a:rPr>
              <a:t>/5265</a:t>
            </a:r>
            <a:endParaRPr lang="mn-MN" dirty="0" smtClean="0"/>
          </a:p>
          <a:p>
            <a:r>
              <a:rPr lang="en-US" dirty="0">
                <a:hlinkClick r:id="rId8"/>
              </a:rPr>
              <a:t>https://www.wikipedia.org</a:t>
            </a:r>
            <a:endParaRPr lang="en-US" dirty="0"/>
          </a:p>
        </p:txBody>
      </p:sp>
      <p:pic>
        <p:nvPicPr>
          <p:cNvPr id="7" name="Picture 6"/>
          <p:cNvPicPr>
            <a:picLocks noChangeAspect="1"/>
          </p:cNvPicPr>
          <p:nvPr/>
        </p:nvPicPr>
        <p:blipFill>
          <a:blip r:embed="rId9"/>
          <a:stretch>
            <a:fillRect/>
          </a:stretch>
        </p:blipFill>
        <p:spPr>
          <a:xfrm>
            <a:off x="858591" y="3703421"/>
            <a:ext cx="1821616" cy="1821616"/>
          </a:xfrm>
          <a:prstGeom prst="rect">
            <a:avLst/>
          </a:prstGeom>
        </p:spPr>
      </p:pic>
      <p:pic>
        <p:nvPicPr>
          <p:cNvPr id="8" name="Picture 7"/>
          <p:cNvPicPr>
            <a:picLocks noChangeAspect="1"/>
          </p:cNvPicPr>
          <p:nvPr/>
        </p:nvPicPr>
        <p:blipFill>
          <a:blip r:embed="rId9"/>
          <a:stretch>
            <a:fillRect/>
          </a:stretch>
        </p:blipFill>
        <p:spPr>
          <a:xfrm>
            <a:off x="2332478" y="4895530"/>
            <a:ext cx="1240665" cy="1240665"/>
          </a:xfrm>
          <a:prstGeom prst="rect">
            <a:avLst/>
          </a:prstGeom>
        </p:spPr>
      </p:pic>
    </p:spTree>
    <p:extLst>
      <p:ext uri="{BB962C8B-B14F-4D97-AF65-F5344CB8AC3E}">
        <p14:creationId xmlns:p14="http://schemas.microsoft.com/office/powerpoint/2010/main" val="1447684330"/>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165</TotalTime>
  <Words>493</Words>
  <Application>Microsoft Office PowerPoint</Application>
  <PresentationFormat>Custom</PresentationFormat>
  <Paragraphs>41</Paragraphs>
  <Slides>10</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2" baseType="lpstr">
      <vt:lpstr>Facet</vt:lpstr>
      <vt:lpstr>Package</vt:lpstr>
      <vt:lpstr>ЗОХИЦУУЛАХ ҮЙЛЧИЛГЭЭТЭЙ БОЛОН БАЯЖУУЛСАН ХҮНСНИЙ БҮТЭЭГДЭХҮҮН</vt:lpstr>
      <vt:lpstr>ЗОХИЦУУЛАХ ҮЙЛЧИЛГЭЭТЭЙ ХҮНСНИЙ БҮТЭЭГДЭХҮҮН ГЭЖ ЮУ ВЭ?</vt:lpstr>
      <vt:lpstr>ЗОРИУЛАЛТ, ШИНЖ ЧАНАР</vt:lpstr>
      <vt:lpstr>PowerPoint Presentation</vt:lpstr>
      <vt:lpstr>БАЯЖУУЛСАН ХҮНС ГЭДЭГ НЬ </vt:lpstr>
      <vt:lpstr>Гэсэн дүгнэлтээс үүдэж баяжуулсан хүнсний тухай хуулийг 2018 оны 5 дугаар сарын 03-ны өдөр гаргасан ба энэ хуулийг 2019 оны 12 дугаар сарын 31-ний өдрөөс эхлэн дагаж мөрдөнө.</vt:lpstr>
      <vt:lpstr>. </vt:lpstr>
      <vt:lpstr>. </vt:lpstr>
      <vt:lpstr>Баяжуулсан хүнс яагаад бидэнд хэрэгтэи вэ? </vt:lpstr>
      <vt:lpstr>Анхаарал тавьсанд  баярлалаа.</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БАЯЖУУЛСАН БОЛОН ЗОХИЦУУЛАХ ҮЙЛЧИЛГЭЭТЭЙ ХҮНСНИЙ БҮТЭЭГДЭХҮҮН</dc:title>
  <dc:creator>Tumenjargal</dc:creator>
  <cp:lastModifiedBy>MyPC</cp:lastModifiedBy>
  <cp:revision>20</cp:revision>
  <dcterms:created xsi:type="dcterms:W3CDTF">2019-10-21T11:03:29Z</dcterms:created>
  <dcterms:modified xsi:type="dcterms:W3CDTF">2019-10-22T00:59:18Z</dcterms:modified>
</cp:coreProperties>
</file>