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256" r:id="rId2"/>
    <p:sldId id="260" r:id="rId3"/>
    <p:sldId id="261" r:id="rId4"/>
    <p:sldId id="262" r:id="rId5"/>
    <p:sldId id="263" r:id="rId6"/>
    <p:sldId id="257" r:id="rId7"/>
    <p:sldId id="264" r:id="rId8"/>
    <p:sldId id="258" r:id="rId9"/>
    <p:sldId id="259"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0FB12B9-BB74-4B5B-BE85-D6426C19AD4E}">
          <p14:sldIdLst>
            <p14:sldId id="256"/>
            <p14:sldId id="260"/>
            <p14:sldId id="261"/>
            <p14:sldId id="262"/>
            <p14:sldId id="263"/>
            <p14:sldId id="257"/>
          </p14:sldIdLst>
        </p14:section>
        <p14:section name="Untitled Section" id="{81452A1E-B43B-4700-9058-4DF53675362F}">
          <p14:sldIdLst>
            <p14:sldId id="264"/>
            <p14:sldId id="258"/>
            <p14:sldId id="259"/>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06B4"/>
    <a:srgbClr val="FE3C00"/>
    <a:srgbClr val="CCFF99"/>
    <a:srgbClr val="66FF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6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11/14/2019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02758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43014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11/14/2019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26783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6128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68646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24719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28585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64362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18045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0321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11/14/2019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59928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11/14/2019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330880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11/14/2019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25063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17255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760154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66843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11/14/2019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4832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11/14/2019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2066845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7054" y="2064320"/>
            <a:ext cx="9448800" cy="1941369"/>
          </a:xfrm>
        </p:spPr>
        <p:txBody>
          <a:bodyPr/>
          <a:lstStyle/>
          <a:p>
            <a:pPr algn="ctr"/>
            <a:r>
              <a:rPr lang="mn-MN" b="1" i="1" dirty="0" smtClean="0">
                <a:latin typeface="Times New Roman" panose="02020603050405020304" pitchFamily="18" charset="0"/>
                <a:cs typeface="Times New Roman" panose="02020603050405020304" pitchFamily="18" charset="0"/>
              </a:rPr>
              <a:t>Хувцасны гарал үүсэл, загвар</a:t>
            </a:r>
            <a:r>
              <a:rPr lang="en-US" b="1" i="1" dirty="0" smtClean="0">
                <a:latin typeface="Times New Roman" panose="02020603050405020304" pitchFamily="18" charset="0"/>
                <a:cs typeface="Times New Roman" panose="02020603050405020304" pitchFamily="18" charset="0"/>
              </a:rPr>
              <a:t> </a:t>
            </a:r>
            <a:r>
              <a:rPr lang="mn-MN" b="1" i="1" dirty="0" smtClean="0">
                <a:latin typeface="Times New Roman" panose="02020603050405020304" pitchFamily="18" charset="0"/>
                <a:cs typeface="Times New Roman" panose="02020603050405020304" pitchFamily="18" charset="0"/>
              </a:rPr>
              <a:t>дизайн</a:t>
            </a:r>
            <a:endParaRPr lang="en-US" b="1" i="1"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2105696" y="4469328"/>
            <a:ext cx="9448800" cy="685800"/>
          </a:xfrm>
        </p:spPr>
        <p:txBody>
          <a:bodyPr>
            <a:noAutofit/>
          </a:bodyPr>
          <a:lstStyle/>
          <a:p>
            <a:pPr algn="r"/>
            <a:r>
              <a:rPr lang="mn-MN" sz="4400" i="1" dirty="0" smtClean="0">
                <a:effectLst>
                  <a:outerShdw blurRad="38100" dist="38100" dir="2700000" algn="tl">
                    <a:srgbClr val="000000">
                      <a:alpha val="43137"/>
                    </a:srgbClr>
                  </a:outerShdw>
                </a:effectLst>
              </a:rPr>
              <a:t>8е анги 4-р баг</a:t>
            </a:r>
            <a:endParaRPr lang="en-US" sz="4400"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39128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0919" y="716076"/>
            <a:ext cx="9989176" cy="1293028"/>
          </a:xfrm>
        </p:spPr>
        <p:txBody>
          <a:bodyPr>
            <a:noAutofit/>
          </a:bodyPr>
          <a:lstStyle/>
          <a:p>
            <a:pPr algn="ctr"/>
            <a:r>
              <a:rPr lang="mn-MN" sz="6000" b="1" cap="none" dirty="0" smtClean="0">
                <a:ln w="6600">
                  <a:solidFill>
                    <a:srgbClr val="FF0000"/>
                  </a:solidFill>
                  <a:prstDash val="solid"/>
                </a:ln>
                <a:solidFill>
                  <a:srgbClr val="FFFF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Хувцас ба түүний ангилал</a:t>
            </a:r>
            <a:endParaRPr lang="en-US" sz="6000" b="1" cap="none" dirty="0">
              <a:ln w="6600">
                <a:solidFill>
                  <a:srgbClr val="FF0000"/>
                </a:solidFill>
                <a:prstDash val="solid"/>
              </a:ln>
              <a:solidFill>
                <a:srgbClr val="FFFF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a:xfrm>
            <a:off x="270456" y="2009104"/>
            <a:ext cx="11209986" cy="4299733"/>
          </a:xfrm>
        </p:spPr>
        <p:txBody>
          <a:bodyPr>
            <a:normAutofit/>
          </a:bodyPr>
          <a:lstStyle/>
          <a:p>
            <a:pPr marL="0" indent="0" algn="ctr">
              <a:buNone/>
            </a:pPr>
            <a:r>
              <a:rPr lang="mn-MN"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Хувцасны үйлдвэрээс гаргадаг загварыг </a:t>
            </a:r>
            <a:r>
              <a:rPr lang="mn-MN" sz="54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эрэгтэй, эмэгтэй, хүүхдийн хувцас</a:t>
            </a:r>
            <a:r>
              <a:rPr lang="mn-MN"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гэсэн гурван үндсэн ангилалд хуваах хэдий ч үүнээс гадна илүү нарийн ангилалуудад хувааж болдог. </a:t>
            </a:r>
            <a:endParaRPr lang="en-US"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624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wipe(down)">
                                      <p:cBhvr>
                                        <p:cTn id="25"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6963" y="506796"/>
            <a:ext cx="8610600" cy="1293028"/>
          </a:xfrm>
        </p:spPr>
        <p:txBody>
          <a:bodyPr>
            <a:normAutofit/>
          </a:bodyPr>
          <a:lstStyle/>
          <a:p>
            <a:r>
              <a:rPr lang="mn-MN" sz="6600" b="1" cap="none" dirty="0" smtClean="0">
                <a:ln w="12700" cmpd="sng">
                  <a:solidFill>
                    <a:schemeClr val="accent3">
                      <a:lumMod val="50000"/>
                    </a:schemeClr>
                  </a:solidFill>
                  <a:prstDash val="solid"/>
                </a:ln>
                <a:solidFill>
                  <a:schemeClr val="accent3">
                    <a:lumMod val="40000"/>
                    <a:lumOff val="60000"/>
                  </a:schemeClr>
                </a:solidFill>
                <a:latin typeface="Times New Roman" panose="02020603050405020304" pitchFamily="18" charset="0"/>
                <a:cs typeface="Times New Roman" panose="02020603050405020304" pitchFamily="18" charset="0"/>
              </a:rPr>
              <a:t>Тусгай загвар</a:t>
            </a:r>
            <a:endParaRPr lang="en-US" sz="6600" b="1" cap="none" dirty="0">
              <a:ln w="12700" cmpd="sng">
                <a:solidFill>
                  <a:schemeClr val="accent3">
                    <a:lumMod val="50000"/>
                  </a:schemeClr>
                </a:solidFill>
                <a:prstDash val="solid"/>
              </a:ln>
              <a:solidFill>
                <a:schemeClr val="accent3">
                  <a:lumMod val="40000"/>
                  <a:lumOff val="60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41668" y="2057401"/>
            <a:ext cx="11951594" cy="4665371"/>
          </a:xfrm>
        </p:spPr>
        <p:txBody>
          <a:bodyPr>
            <a:noAutofit/>
          </a:bodyPr>
          <a:lstStyle/>
          <a:p>
            <a:pPr marL="0" indent="0" algn="ctr">
              <a:buNone/>
            </a:pPr>
            <a:r>
              <a:rPr lang="mn-MN" sz="3200" dirty="0" smtClean="0">
                <a:latin typeface="Times New Roman" panose="02020603050405020304" pitchFamily="18" charset="0"/>
                <a:cs typeface="Times New Roman" panose="02020603050405020304" pitchFamily="18" charset="0"/>
              </a:rPr>
              <a:t>1950 </a:t>
            </a:r>
            <a:r>
              <a:rPr lang="mn-MN" sz="3200" dirty="0">
                <a:latin typeface="Times New Roman" panose="02020603050405020304" pitchFamily="18" charset="0"/>
                <a:cs typeface="Times New Roman" panose="02020603050405020304" pitchFamily="18" charset="0"/>
              </a:rPr>
              <a:t>оныг хүртэл загварын </a:t>
            </a:r>
            <a:r>
              <a:rPr lang="mn-MN" sz="3200" dirty="0" smtClean="0">
                <a:latin typeface="Times New Roman" panose="02020603050405020304" pitchFamily="18" charset="0"/>
                <a:cs typeface="Times New Roman" panose="02020603050405020304" pitchFamily="18" charset="0"/>
              </a:rPr>
              <a:t>хувцасыг </a:t>
            </a:r>
            <a:r>
              <a:rPr lang="mn-MN" sz="3200" dirty="0">
                <a:latin typeface="Times New Roman" panose="02020603050405020304" pitchFamily="18" charset="0"/>
                <a:cs typeface="Times New Roman" panose="02020603050405020304" pitchFamily="18" charset="0"/>
              </a:rPr>
              <a:t>тусгайлан бүтээдэг байсан. Энэ ч утгаараа өндөр чанартай, үнэтэй материал ашиглаж, деталь </a:t>
            </a:r>
            <a:r>
              <a:rPr lang="mn-MN" sz="3200" dirty="0" smtClean="0">
                <a:latin typeface="Times New Roman" panose="02020603050405020304" pitchFamily="18" charset="0"/>
                <a:cs typeface="Times New Roman" panose="02020603050405020304" pitchFamily="18" charset="0"/>
              </a:rPr>
              <a:t>бүрд </a:t>
            </a:r>
            <a:r>
              <a:rPr lang="mn-MN" sz="3200" dirty="0">
                <a:latin typeface="Times New Roman" panose="02020603050405020304" pitchFamily="18" charset="0"/>
                <a:cs typeface="Times New Roman" panose="02020603050405020304" pitchFamily="18" charset="0"/>
              </a:rPr>
              <a:t>онцгой анхаарал тавьдаг байлаа. Ингэж хийхэд цаг хугацаа, гар ажиллагаа их ордог. Хувцасны загвар, биед тохирсон байдал зэрэг нь материалын зардал, хийх цаг хугацаанаас илүү ач холбогдолтой </a:t>
            </a:r>
            <a:r>
              <a:rPr lang="mn-MN" sz="3200" dirty="0" smtClean="0">
                <a:latin typeface="Times New Roman" panose="02020603050405020304" pitchFamily="18" charset="0"/>
                <a:cs typeface="Times New Roman" panose="02020603050405020304" pitchFamily="18" charset="0"/>
              </a:rPr>
              <a:t>байсан</a:t>
            </a:r>
            <a:r>
              <a:rPr lang="en-US" sz="3200" dirty="0" smtClean="0">
                <a:latin typeface="Times New Roman" panose="02020603050405020304" pitchFamily="18" charset="0"/>
                <a:cs typeface="Times New Roman" panose="02020603050405020304" pitchFamily="18" charset="0"/>
              </a:rPr>
              <a:t>.</a:t>
            </a:r>
            <a:r>
              <a:rPr lang="mn-MN" sz="3200" dirty="0" smtClean="0">
                <a:latin typeface="Times New Roman" panose="02020603050405020304" pitchFamily="18" charset="0"/>
                <a:cs typeface="Times New Roman" panose="02020603050405020304" pitchFamily="18" charset="0"/>
              </a:rPr>
              <a:t> </a:t>
            </a:r>
            <a:r>
              <a:rPr lang="mn-MN" sz="3200" dirty="0">
                <a:latin typeface="Times New Roman" panose="02020603050405020304" pitchFamily="18" charset="0"/>
                <a:cs typeface="Times New Roman" panose="02020603050405020304" pitchFamily="18" charset="0"/>
              </a:rPr>
              <a:t>Хувцаснууд өндөр зардлаар гардаг байсан тул тусгай хувцаснаас шууд ашиг маш бага гардаг. Өндөр зардалтай хувцас хийхийн зэрэгцээ олон нийтэд тансаг, нэр хүндтэй гэх зэрэг байр сууриа алдахгүй байх нь тэдний хувьд чухал байдаг </a:t>
            </a:r>
            <a:r>
              <a:rPr lang="mn-MN" sz="3200" dirty="0" smtClean="0">
                <a:latin typeface="Times New Roman" panose="02020603050405020304" pitchFamily="18" charset="0"/>
                <a:cs typeface="Times New Roman" panose="02020603050405020304" pitchFamily="18" charset="0"/>
              </a:rPr>
              <a:t>байсан</a:t>
            </a:r>
            <a:r>
              <a:rPr lang="mn-MN" sz="3200" dirty="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3988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mn-MN" sz="6600" b="1" cap="none" dirty="0" smtClean="0">
                <a:ln w="10160">
                  <a:solidFill>
                    <a:schemeClr val="accent3">
                      <a:lumMod val="50000"/>
                    </a:schemeClr>
                  </a:solidFill>
                  <a:prstDash val="solid"/>
                </a:ln>
                <a:solidFill>
                  <a:schemeClr val="accent2">
                    <a:lumMod val="40000"/>
                    <a:lumOff val="60000"/>
                  </a:schemeClr>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rPr>
              <a:t>Бэлэн хувцас</a:t>
            </a:r>
            <a:endParaRPr lang="en-US" sz="6600" b="1" cap="none" dirty="0">
              <a:ln w="10160">
                <a:solidFill>
                  <a:schemeClr val="accent3">
                    <a:lumMod val="50000"/>
                  </a:schemeClr>
                </a:solidFill>
                <a:prstDash val="solid"/>
              </a:ln>
              <a:solidFill>
                <a:schemeClr val="accent2">
                  <a:lumMod val="40000"/>
                  <a:lumOff val="60000"/>
                </a:schemeClr>
              </a:solidFill>
              <a:effectLst>
                <a:outerShdw blurRad="38100" dist="22860" dir="5400000" algn="tl" rotWithShape="0">
                  <a:srgbClr val="000000">
                    <a:alpha val="30000"/>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4546" y="2194560"/>
            <a:ext cx="11797048" cy="4515333"/>
          </a:xfrm>
        </p:spPr>
        <p:txBody>
          <a:bodyPr>
            <a:noAutofit/>
          </a:bodyPr>
          <a:lstStyle/>
          <a:p>
            <a:pPr marL="0" indent="0" algn="ctr">
              <a:buNone/>
            </a:pPr>
            <a:r>
              <a:rPr lang="mn-MN" sz="3600" dirty="0">
                <a:latin typeface="Times New Roman" panose="02020603050405020304" pitchFamily="18" charset="0"/>
                <a:cs typeface="Times New Roman" panose="02020603050405020304" pitchFamily="18" charset="0"/>
              </a:rPr>
              <a:t>Бэлэн хувцас нь тусгай загвартай хувцас, масс зах зээлийн хувцасны шинж чанараас аль алиныг нь өөртөө агуулдаг. Материал сонголт, эсгүүрт чухал ач холбогдол өгдөг. Хувцсыг цөөн тоогоор хийдэг тул харьцангуй үнэтэй байдаг. Бэлэн хувцаснуудыг Фэйшн 7 хоног гэх мэт загварын шоунуудаар үзүүлдэг. Загварын шоунууд хотуудад жилд 2 удаа болдог. Хавар/зун, намар/өвөл, амралтын, усны, хуримын зэрэг чиглэлээр зохион байгуулагддаг. </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584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262096"/>
            <a:ext cx="8610600" cy="1293028"/>
          </a:xfrm>
        </p:spPr>
        <p:txBody>
          <a:bodyPr>
            <a:normAutofit/>
          </a:bodyPr>
          <a:lstStyle/>
          <a:p>
            <a:r>
              <a:rPr lang="mn-MN" sz="6600" b="1" cap="none" dirty="0" smtClean="0">
                <a:ln w="12700" cmpd="sng">
                  <a:solidFill>
                    <a:schemeClr val="accent4"/>
                  </a:solidFill>
                  <a:prstDash val="solid"/>
                </a:ln>
                <a:solidFill>
                  <a:schemeClr val="accent6">
                    <a:lumMod val="20000"/>
                    <a:lumOff val="80000"/>
                  </a:schemeClr>
                </a:solidFill>
                <a:latin typeface="Times New Roman" panose="02020603050405020304" pitchFamily="18" charset="0"/>
                <a:cs typeface="Times New Roman" panose="02020603050405020304" pitchFamily="18" charset="0"/>
              </a:rPr>
              <a:t>Масс зах зээл</a:t>
            </a:r>
            <a:endParaRPr lang="en-US" sz="6600" b="1" cap="none" dirty="0">
              <a:ln w="12700" cmpd="sng">
                <a:solidFill>
                  <a:schemeClr val="accent4"/>
                </a:solidFill>
                <a:prstDash val="solid"/>
              </a:ln>
              <a:solidFill>
                <a:schemeClr val="accent6">
                  <a:lumMod val="20000"/>
                  <a:lumOff val="80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9092" y="1976909"/>
            <a:ext cx="11397803" cy="4663440"/>
          </a:xfrm>
        </p:spPr>
        <p:txBody>
          <a:bodyPr>
            <a:noAutofit/>
          </a:bodyPr>
          <a:lstStyle/>
          <a:p>
            <a:pPr marL="0" indent="0" algn="ctr">
              <a:buNone/>
            </a:pPr>
            <a:r>
              <a:rPr lang="mn-MN" sz="3200" dirty="0">
                <a:latin typeface="Times New Roman" panose="02020603050405020304" pitchFamily="18" charset="0"/>
                <a:cs typeface="Times New Roman" panose="02020603050405020304" pitchFamily="18" charset="0"/>
              </a:rPr>
              <a:t>Загварын салбар өнөө үед масс зах зээлд зориулан их хэмжээний хувцас гаргаж, борлуулж байна. Масс зах зээлд төрөл бүрийн хэрэглэгчид байх бөгөөд, алдартай загвар зохион бүтээгчид болон брэндийн гаргасан трэнд буюу хэв маягийн дагуу бэлэн хувцас үйлдвэрлэдэг. Масс зах зээлийн үйлдвэрлэгчид өөрсдийн гэсэн өвөрмөц загвар гаргахаас өмнө загварын 7 хоногуудад толилуулсан загваруудыг үзсэний дараа загвар гаргадаг. Хувцас хийхдээ илүү хямд материал ашиглан, машинаар хялбархан хийж болох арга техникийг ашиглдаг байна. Иймээс эцсийн бүтээгдэхүүнийг илүү хямд үнээр зарах боломжтой болдог</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25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4692" y="205175"/>
            <a:ext cx="8610600" cy="1293028"/>
          </a:xfrm>
        </p:spPr>
        <p:txBody>
          <a:bodyPr>
            <a:noAutofit/>
          </a:bodyPr>
          <a:lstStyle/>
          <a:p>
            <a:r>
              <a:rPr lang="mn-MN" sz="8800" b="1" cap="none" dirty="0">
                <a:ln w="9525">
                  <a:solidFill>
                    <a:schemeClr val="tx1"/>
                  </a:solidFill>
                  <a:prstDash val="solid"/>
                </a:ln>
                <a:solidFill>
                  <a:srgbClr val="FF000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Юбканы</a:t>
            </a:r>
            <a:r>
              <a:rPr lang="mn-MN" sz="6600" b="1" cap="none" dirty="0">
                <a:ln w="9525">
                  <a:solidFill>
                    <a:schemeClr val="tx1"/>
                  </a:solidFill>
                  <a:prstDash val="solid"/>
                </a:ln>
                <a:solidFill>
                  <a:srgbClr val="FF000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mn-MN" sz="8800" b="1" cap="none" dirty="0">
                <a:ln w="9525">
                  <a:solidFill>
                    <a:schemeClr val="tx1"/>
                  </a:solidFill>
                  <a:prstDash val="solid"/>
                </a:ln>
                <a:solidFill>
                  <a:srgbClr val="FF000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үүсэл</a:t>
            </a:r>
            <a:endParaRPr lang="en-US" sz="8800" b="1" cap="none" dirty="0">
              <a:ln w="9525">
                <a:solidFill>
                  <a:schemeClr val="tx1"/>
                </a:solidFill>
                <a:prstDash val="solid"/>
              </a:ln>
              <a:solidFill>
                <a:srgbClr val="FF000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937161" y="2215166"/>
            <a:ext cx="6254841" cy="3799267"/>
          </a:xfrm>
        </p:spPr>
        <p:txBody>
          <a:bodyPr numCol="1">
            <a:noAutofit/>
          </a:bodyPr>
          <a:lstStyle/>
          <a:p>
            <a:pPr marL="0" indent="0" algn="ctr">
              <a:buNone/>
            </a:pPr>
            <a:r>
              <a:rPr lang="mn-MN" sz="3600" b="1" dirty="0" smtClean="0">
                <a:latin typeface="Times New Roman" panose="02020603050405020304" pitchFamily="18" charset="0"/>
                <a:cs typeface="Times New Roman" panose="02020603050405020304" pitchFamily="18" charset="0"/>
              </a:rPr>
              <a:t>  </a:t>
            </a:r>
            <a:r>
              <a:rPr lang="mn-MN" sz="4000" b="1" dirty="0" smtClean="0">
                <a:latin typeface="Times New Roman" panose="02020603050405020304" pitchFamily="18" charset="0"/>
                <a:cs typeface="Times New Roman" panose="02020603050405020304" pitchFamily="18" charset="0"/>
              </a:rPr>
              <a:t>Эртний хүмүүс биеийнхээ доод хэсгийг хааж даавуу ороон, хормогч өмсдөг байсан нь өнөөгийн юбкатай адилхан зориулалттай гэж үздэг. </a:t>
            </a:r>
            <a:endParaRPr lang="en-US" sz="40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7886" r="5672" b="6855"/>
          <a:stretch/>
        </p:blipFill>
        <p:spPr>
          <a:xfrm>
            <a:off x="360609" y="851689"/>
            <a:ext cx="4740912" cy="600631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744662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1)">
                                      <p:cBhvr>
                                        <p:cTn id="3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6145" y="1216391"/>
            <a:ext cx="10934163" cy="949817"/>
          </a:xfrm>
        </p:spPr>
        <p:txBody>
          <a:bodyPr>
            <a:noAutofit/>
          </a:bodyPr>
          <a:lstStyle/>
          <a:p>
            <a:pPr algn="ctr"/>
            <a:r>
              <a:rPr lang="mn-MN" sz="5400" b="1" cap="none" dirty="0" smtClean="0">
                <a:ln w="12700" cmpd="sng">
                  <a:solidFill>
                    <a:schemeClr val="bg1">
                      <a:lumMod val="50000"/>
                    </a:schemeClr>
                  </a:solidFill>
                  <a:prstDash val="solid"/>
                </a:ln>
                <a:solidFill>
                  <a:srgbClr val="FA06B4"/>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Хувцасны </a:t>
            </a:r>
            <a:r>
              <a:rPr lang="mn-MN" sz="5400" b="1" cap="none" dirty="0">
                <a:ln w="12700" cmpd="sng">
                  <a:solidFill>
                    <a:schemeClr val="bg1">
                      <a:lumMod val="50000"/>
                    </a:schemeClr>
                  </a:solidFill>
                  <a:prstDash val="solid"/>
                </a:ln>
                <a:solidFill>
                  <a:srgbClr val="FA06B4"/>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загвар </a:t>
            </a:r>
            <a:r>
              <a:rPr lang="mn-MN" sz="5400" b="1" cap="none" dirty="0" smtClean="0">
                <a:ln w="12700" cmpd="sng">
                  <a:solidFill>
                    <a:schemeClr val="bg1">
                      <a:lumMod val="50000"/>
                    </a:schemeClr>
                  </a:solidFill>
                  <a:prstDash val="solid"/>
                </a:ln>
                <a:solidFill>
                  <a:srgbClr val="FA06B4"/>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rPr>
              <a:t>зохион бүтээлт</a:t>
            </a:r>
            <a:endParaRPr lang="en-US" sz="5400" b="1" cap="none" dirty="0">
              <a:ln w="12700" cmpd="sng">
                <a:solidFill>
                  <a:schemeClr val="bg1">
                    <a:lumMod val="50000"/>
                  </a:schemeClr>
                </a:solidFill>
                <a:prstDash val="solid"/>
              </a:ln>
              <a:solidFill>
                <a:srgbClr val="FA06B4"/>
              </a:solidFill>
              <a:effectLst>
                <a:innerShdw blurRad="63500" dist="50800" dir="18900000">
                  <a:prstClr val="black">
                    <a:alpha val="50000"/>
                  </a:prstClr>
                </a:inn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type="body" idx="1"/>
          </p:nvPr>
        </p:nvSpPr>
        <p:spPr>
          <a:xfrm>
            <a:off x="3956116" y="4100990"/>
            <a:ext cx="4775759" cy="682765"/>
          </a:xfrm>
        </p:spPr>
        <p:txBody>
          <a:bodyPr/>
          <a:lstStyle/>
          <a:p>
            <a:pPr marL="0" indent="0">
              <a:buNone/>
            </a:pPr>
            <a:r>
              <a:rPr lang="mn-MN" sz="3200" b="1" dirty="0" smtClean="0">
                <a:latin typeface="Times New Roman" panose="02020603050405020304" pitchFamily="18" charset="0"/>
                <a:cs typeface="Times New Roman" panose="02020603050405020304" pitchFamily="18" charset="0"/>
              </a:rPr>
              <a:t>Цээжний тойргийг- </a:t>
            </a:r>
            <a:r>
              <a:rPr lang="mn-MN" sz="3200" b="1" dirty="0" smtClean="0">
                <a:solidFill>
                  <a:srgbClr val="FF0000"/>
                </a:solidFill>
                <a:latin typeface="Times New Roman" panose="02020603050405020304" pitchFamily="18" charset="0"/>
                <a:cs typeface="Times New Roman" panose="02020603050405020304" pitchFamily="18" charset="0"/>
              </a:rPr>
              <a:t>Тц</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 Placeholder 6"/>
          <p:cNvSpPr>
            <a:spLocks noGrp="1"/>
          </p:cNvSpPr>
          <p:nvPr>
            <p:ph type="body" sz="half" idx="18"/>
          </p:nvPr>
        </p:nvSpPr>
        <p:spPr>
          <a:xfrm>
            <a:off x="656145" y="2563639"/>
            <a:ext cx="10841588" cy="2832609"/>
          </a:xfrm>
        </p:spPr>
        <p:txBody>
          <a:bodyPr>
            <a:noAutofit/>
          </a:bodyPr>
          <a:lstStyle/>
          <a:p>
            <a:pPr algn="ctr"/>
            <a:r>
              <a:rPr lang="mn-MN" sz="3200" b="1" dirty="0">
                <a:latin typeface="Times New Roman" panose="02020603050405020304" pitchFamily="18" charset="0"/>
                <a:cs typeface="Times New Roman" panose="02020603050405020304" pitchFamily="18" charset="0"/>
              </a:rPr>
              <a:t>Хувцасны загвар зохион бүтээлтэд тойрог, хагас тойрог, урт, өндөр, өргөн гэсэн үндсэн хэмжээсийг авч эсгүүрийн тооцоо гаргахдаа </a:t>
            </a:r>
            <a:r>
              <a:rPr lang="mn-MN" sz="3200" b="1" dirty="0" smtClean="0">
                <a:latin typeface="Times New Roman" panose="02020603050405020304" pitchFamily="18" charset="0"/>
                <a:cs typeface="Times New Roman" panose="02020603050405020304" pitchFamily="18" charset="0"/>
              </a:rPr>
              <a:t>ашигладаг</a:t>
            </a:r>
            <a:r>
              <a:rPr lang="en-US" sz="3200" b="1" dirty="0" smtClean="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3"/>
          </p:nvPr>
        </p:nvSpPr>
        <p:spPr>
          <a:xfrm>
            <a:off x="697084" y="5091503"/>
            <a:ext cx="4657582" cy="682765"/>
          </a:xfrm>
        </p:spPr>
        <p:txBody>
          <a:bodyPr/>
          <a:lstStyle/>
          <a:p>
            <a:r>
              <a:rPr lang="mn-MN" sz="2800" b="1" dirty="0" smtClean="0">
                <a:latin typeface="Times New Roman" panose="02020603050405020304" pitchFamily="18" charset="0"/>
                <a:cs typeface="Times New Roman" panose="02020603050405020304" pitchFamily="18" charset="0"/>
              </a:rPr>
              <a:t>Бэлхүүсний тойргийг- </a:t>
            </a:r>
            <a:r>
              <a:rPr lang="mn-MN" sz="2800" b="1" dirty="0" smtClean="0">
                <a:solidFill>
                  <a:srgbClr val="FF0000"/>
                </a:solidFill>
                <a:latin typeface="Times New Roman" panose="02020603050405020304" pitchFamily="18" charset="0"/>
                <a:cs typeface="Times New Roman" panose="02020603050405020304" pitchFamily="18" charset="0"/>
              </a:rPr>
              <a:t>Тб</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sz="quarter" idx="13"/>
          </p:nvPr>
        </p:nvSpPr>
        <p:spPr>
          <a:xfrm>
            <a:off x="7667119" y="5054865"/>
            <a:ext cx="3923189" cy="682765"/>
          </a:xfrm>
        </p:spPr>
        <p:txBody>
          <a:bodyPr/>
          <a:lstStyle/>
          <a:p>
            <a:r>
              <a:rPr lang="mn-MN" sz="2800" b="1" dirty="0" smtClean="0">
                <a:latin typeface="Times New Roman" panose="02020603050405020304" pitchFamily="18" charset="0"/>
                <a:cs typeface="Times New Roman" panose="02020603050405020304" pitchFamily="18" charset="0"/>
              </a:rPr>
              <a:t>Эдлэлийн уртыг- </a:t>
            </a:r>
            <a:r>
              <a:rPr lang="mn-MN" sz="2800" b="1" dirty="0" smtClean="0">
                <a:solidFill>
                  <a:srgbClr val="FF0000"/>
                </a:solidFill>
                <a:latin typeface="Times New Roman" panose="02020603050405020304" pitchFamily="18" charset="0"/>
                <a:cs typeface="Times New Roman" panose="02020603050405020304" pitchFamily="18" charset="0"/>
              </a:rPr>
              <a:t>Уэ</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196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p:cTn id="3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3" dur="500"/>
                                        <p:tgtEl>
                                          <p:spTgt spid="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 calcmode="lin" valueType="num">
                                      <p:cBhvr>
                                        <p:cTn id="38"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4">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 calcmode="lin" valueType="num">
                                      <p:cBhvr>
                                        <p:cTn id="45"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46"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4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378006"/>
            <a:ext cx="8610600" cy="1293028"/>
          </a:xfrm>
        </p:spPr>
        <p:txBody>
          <a:bodyPr>
            <a:normAutofit/>
          </a:bodyPr>
          <a:lstStyle/>
          <a:p>
            <a:pPr algn="l"/>
            <a:r>
              <a:rPr lang="mn-MN" sz="4400" b="1" cap="none" dirty="0" smtClean="0">
                <a:ln w="22225">
                  <a:solidFill>
                    <a:schemeClr val="tx1"/>
                  </a:solidFill>
                  <a:prstDash val="solid"/>
                </a:ln>
                <a:solidFill>
                  <a:srgbClr val="00B050"/>
                </a:solidFill>
                <a:latin typeface="Times New Roman" panose="02020603050405020304" pitchFamily="18" charset="0"/>
                <a:cs typeface="Times New Roman" panose="02020603050405020304" pitchFamily="18" charset="0"/>
              </a:rPr>
              <a:t>Хэмжээ авах аргачлал:</a:t>
            </a:r>
            <a:endParaRPr lang="en-US" sz="4400" b="1" cap="none" dirty="0">
              <a:ln w="22225">
                <a:solidFill>
                  <a:schemeClr val="tx1"/>
                </a:solidFill>
                <a:prstDash val="solid"/>
              </a:ln>
              <a:solidFill>
                <a:srgbClr val="00B050"/>
              </a:solidFill>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73184150"/>
              </p:ext>
            </p:extLst>
          </p:nvPr>
        </p:nvGraphicFramePr>
        <p:xfrm>
          <a:off x="167424" y="1671034"/>
          <a:ext cx="8809152" cy="5115116"/>
        </p:xfrm>
        <a:graphic>
          <a:graphicData uri="http://schemas.openxmlformats.org/drawingml/2006/table">
            <a:tbl>
              <a:tblPr firstRow="1" bandRow="1">
                <a:tableStyleId>{5940675A-B579-460E-94D1-54222C63F5DA}</a:tableStyleId>
              </a:tblPr>
              <a:tblGrid>
                <a:gridCol w="515079"/>
                <a:gridCol w="2364076"/>
                <a:gridCol w="5929997"/>
              </a:tblGrid>
              <a:tr h="714676">
                <a:tc>
                  <a:txBody>
                    <a:bodyPr/>
                    <a:lstStyle/>
                    <a:p>
                      <a:pPr algn="ctr"/>
                      <a:r>
                        <a:rPr lang="mn-MN"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txBody>
                  <a:tcPr>
                    <a:solidFill>
                      <a:srgbClr val="CCFF99"/>
                    </a:solidFill>
                  </a:tcPr>
                </a:tc>
                <a:tc>
                  <a:txBody>
                    <a:bodyPr/>
                    <a:lstStyle/>
                    <a:p>
                      <a:pPr algn="ctr"/>
                      <a:r>
                        <a:rPr lang="mn-MN" sz="2400" b="1" dirty="0" smtClean="0">
                          <a:latin typeface="Times New Roman" panose="02020603050405020304" pitchFamily="18" charset="0"/>
                          <a:cs typeface="Times New Roman" panose="02020603050405020304" pitchFamily="18" charset="0"/>
                        </a:rPr>
                        <a:t>Биеийн хэмжээ</a:t>
                      </a:r>
                      <a:endParaRPr lang="en-US" sz="2400" b="1" dirty="0">
                        <a:latin typeface="Times New Roman" panose="02020603050405020304" pitchFamily="18" charset="0"/>
                        <a:cs typeface="Times New Roman" panose="02020603050405020304" pitchFamily="18" charset="0"/>
                      </a:endParaRPr>
                    </a:p>
                  </a:txBody>
                  <a:tcPr>
                    <a:solidFill>
                      <a:srgbClr val="CCFF99"/>
                    </a:solidFill>
                  </a:tcPr>
                </a:tc>
                <a:tc>
                  <a:txBody>
                    <a:bodyPr/>
                    <a:lstStyle/>
                    <a:p>
                      <a:pPr algn="ctr"/>
                      <a:r>
                        <a:rPr lang="mn-MN" sz="2400" b="1" dirty="0" smtClean="0">
                          <a:latin typeface="Times New Roman" panose="02020603050405020304" pitchFamily="18" charset="0"/>
                          <a:cs typeface="Times New Roman" panose="02020603050405020304" pitchFamily="18" charset="0"/>
                        </a:rPr>
                        <a:t>Хэмжээ авах аргачлал</a:t>
                      </a:r>
                      <a:endParaRPr lang="en-US" sz="2400" b="1" dirty="0">
                        <a:latin typeface="Times New Roman" panose="02020603050405020304" pitchFamily="18" charset="0"/>
                        <a:cs typeface="Times New Roman" panose="02020603050405020304" pitchFamily="18" charset="0"/>
                      </a:endParaRPr>
                    </a:p>
                  </a:txBody>
                  <a:tcPr>
                    <a:solidFill>
                      <a:srgbClr val="CCFF99"/>
                    </a:solidFill>
                  </a:tcPr>
                </a:tc>
              </a:tr>
              <a:tr h="1210598">
                <a:tc>
                  <a:txBody>
                    <a:bodyPr/>
                    <a:lstStyle/>
                    <a:p>
                      <a:pPr algn="ctr"/>
                      <a:r>
                        <a:rPr lang="mn-MN" sz="2400" b="1" dirty="0" smtClean="0">
                          <a:latin typeface="Times New Roman" panose="02020603050405020304" pitchFamily="18" charset="0"/>
                          <a:cs typeface="Times New Roman" panose="02020603050405020304" pitchFamily="18" charset="0"/>
                        </a:rPr>
                        <a:t>1.</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Бэлхүүсний</a:t>
                      </a:r>
                      <a:r>
                        <a:rPr lang="mn-MN" sz="2400" b="1" baseline="0" dirty="0" smtClean="0">
                          <a:latin typeface="Times New Roman" panose="02020603050405020304" pitchFamily="18" charset="0"/>
                          <a:cs typeface="Times New Roman" panose="02020603050405020304" pitchFamily="18" charset="0"/>
                        </a:rPr>
                        <a:t> тойргийн хэмжээ</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Бэлхүүсийг</a:t>
                      </a:r>
                      <a:r>
                        <a:rPr lang="mn-MN" sz="2400" b="1" baseline="0" dirty="0" smtClean="0">
                          <a:latin typeface="Times New Roman" panose="02020603050405020304" pitchFamily="18" charset="0"/>
                          <a:cs typeface="Times New Roman" panose="02020603050405020304" pitchFamily="18" charset="0"/>
                        </a:rPr>
                        <a:t> тойруулан хэмжинэ. Хэт чанга бус 1 хуруу орох зайтай хэмжээ авна.</a:t>
                      </a:r>
                      <a:endParaRPr lang="en-US" sz="2400" b="1" dirty="0">
                        <a:latin typeface="Times New Roman" panose="02020603050405020304" pitchFamily="18" charset="0"/>
                        <a:cs typeface="Times New Roman" panose="02020603050405020304" pitchFamily="18" charset="0"/>
                      </a:endParaRPr>
                    </a:p>
                  </a:txBody>
                  <a:tcPr/>
                </a:tc>
              </a:tr>
              <a:tr h="874203">
                <a:tc>
                  <a:txBody>
                    <a:bodyPr/>
                    <a:lstStyle/>
                    <a:p>
                      <a:pPr algn="ctr"/>
                      <a:r>
                        <a:rPr lang="mn-MN" sz="2400" b="1" dirty="0" smtClean="0">
                          <a:latin typeface="Times New Roman" panose="02020603050405020304" pitchFamily="18" charset="0"/>
                          <a:cs typeface="Times New Roman" panose="02020603050405020304" pitchFamily="18" charset="0"/>
                        </a:rPr>
                        <a:t>2.</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Өгзөгний</a:t>
                      </a:r>
                      <a:r>
                        <a:rPr lang="mn-MN" sz="2400" b="1" baseline="0" dirty="0" smtClean="0">
                          <a:latin typeface="Times New Roman" panose="02020603050405020304" pitchFamily="18" charset="0"/>
                          <a:cs typeface="Times New Roman" panose="02020603050405020304" pitchFamily="18" charset="0"/>
                        </a:rPr>
                        <a:t> тойргийн хэмжээ</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Өгзөгний өндөр</a:t>
                      </a:r>
                      <a:r>
                        <a:rPr lang="mn-MN" sz="2400" b="1" baseline="0" dirty="0" smtClean="0">
                          <a:latin typeface="Times New Roman" panose="02020603050405020304" pitchFamily="18" charset="0"/>
                          <a:cs typeface="Times New Roman" panose="02020603050405020304" pitchFamily="18" charset="0"/>
                        </a:rPr>
                        <a:t> цэгийг дайруулан тойруулж хэмжинэ.</a:t>
                      </a:r>
                    </a:p>
                  </a:txBody>
                  <a:tcPr/>
                </a:tc>
              </a:tr>
              <a:tr h="874203">
                <a:tc>
                  <a:txBody>
                    <a:bodyPr/>
                    <a:lstStyle/>
                    <a:p>
                      <a:pPr algn="ctr"/>
                      <a:r>
                        <a:rPr lang="mn-MN" sz="2400" b="1" dirty="0" smtClean="0">
                          <a:latin typeface="Times New Roman" panose="02020603050405020304" pitchFamily="18" charset="0"/>
                          <a:cs typeface="Times New Roman" panose="02020603050405020304" pitchFamily="18" charset="0"/>
                        </a:rPr>
                        <a:t>3.</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Юбканы урт</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Бэлхүүснээс</a:t>
                      </a:r>
                      <a:r>
                        <a:rPr lang="mn-MN" sz="2400" b="1" baseline="0" dirty="0" smtClean="0">
                          <a:latin typeface="Times New Roman" panose="02020603050405020304" pitchFamily="18" charset="0"/>
                          <a:cs typeface="Times New Roman" panose="02020603050405020304" pitchFamily="18" charset="0"/>
                        </a:rPr>
                        <a:t> доош хүссэн уртаараа хэмжээ авна.</a:t>
                      </a:r>
                    </a:p>
                  </a:txBody>
                  <a:tcPr/>
                </a:tc>
              </a:tr>
              <a:tr h="1126919">
                <a:tc>
                  <a:txBody>
                    <a:bodyPr/>
                    <a:lstStyle/>
                    <a:p>
                      <a:pPr algn="ctr"/>
                      <a:r>
                        <a:rPr lang="mn-MN" sz="2400" b="1" dirty="0" smtClean="0">
                          <a:latin typeface="Times New Roman" panose="02020603050405020304" pitchFamily="18" charset="0"/>
                          <a:cs typeface="Times New Roman" panose="02020603050405020304" pitchFamily="18" charset="0"/>
                        </a:rPr>
                        <a:t>4.</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Суудлын өндөр</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mn-MN" sz="2400" b="1" dirty="0" smtClean="0">
                          <a:latin typeface="Times New Roman" panose="02020603050405020304" pitchFamily="18" charset="0"/>
                          <a:cs typeface="Times New Roman" panose="02020603050405020304" pitchFamily="18" charset="0"/>
                        </a:rPr>
                        <a:t>Арын голын дагуу бэлхүүсний</a:t>
                      </a:r>
                      <a:r>
                        <a:rPr lang="mn-MN" sz="2400" b="1" baseline="0" dirty="0" smtClean="0">
                          <a:latin typeface="Times New Roman" panose="02020603050405020304" pitchFamily="18" charset="0"/>
                          <a:cs typeface="Times New Roman" panose="02020603050405020304" pitchFamily="18" charset="0"/>
                        </a:rPr>
                        <a:t> шугамаас өгзөгний шугам хүртэл хэмжинэ.</a:t>
                      </a:r>
                      <a:endParaRPr lang="en-US" sz="2400" b="1" dirty="0">
                        <a:latin typeface="Times New Roman" panose="02020603050405020304" pitchFamily="18" charset="0"/>
                        <a:cs typeface="Times New Roman" panose="02020603050405020304" pitchFamily="18" charset="0"/>
                      </a:endParaRPr>
                    </a:p>
                  </a:txBody>
                  <a:tcPr/>
                </a:tc>
              </a:tr>
            </a:tbl>
          </a:graphicData>
        </a:graphic>
      </p:graphicFrame>
      <p:pic>
        <p:nvPicPr>
          <p:cNvPr id="3" name="Picture 2"/>
          <p:cNvPicPr>
            <a:picLocks noChangeAspect="1"/>
          </p:cNvPicPr>
          <p:nvPr/>
        </p:nvPicPr>
        <p:blipFill rotWithShape="1">
          <a:blip r:embed="rId2"/>
          <a:srcRect l="72833" t="20026" r="8377" b="20643"/>
          <a:stretch/>
        </p:blipFill>
        <p:spPr>
          <a:xfrm>
            <a:off x="9072093" y="1671034"/>
            <a:ext cx="2847617" cy="5077496"/>
          </a:xfrm>
          <a:prstGeom prst="rect">
            <a:avLst/>
          </a:prstGeom>
        </p:spPr>
      </p:pic>
    </p:spTree>
    <p:extLst>
      <p:ext uri="{BB962C8B-B14F-4D97-AF65-F5344CB8AC3E}">
        <p14:creationId xmlns:p14="http://schemas.microsoft.com/office/powerpoint/2010/main" val="358164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1)">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345" y="1262130"/>
            <a:ext cx="5284630" cy="2626582"/>
          </a:xfrm>
        </p:spPr>
        <p:txBody>
          <a:bodyPr>
            <a:noAutofit/>
          </a:bodyPr>
          <a:lstStyle/>
          <a:p>
            <a:pPr algn="ctr"/>
            <a:r>
              <a:rPr lang="mn-MN" sz="2800" cap="none" dirty="0" smtClean="0">
                <a:latin typeface="Times New Roman" panose="02020603050405020304" pitchFamily="18" charset="0"/>
                <a:cs typeface="Times New Roman" panose="02020603050405020304" pitchFamily="18" charset="0"/>
              </a:rPr>
              <a:t>Дижитал технологи нь орчин үеийн өдөр тутмын амьдралын нэгэн томоохон хэсэг болсон бөгөөд дизайны үйл ажиллагаанд хамгийн чухал хэрэглэгдэхүүнд тооцогддог.</a:t>
            </a:r>
            <a:endParaRPr lang="en-US" sz="2800" cap="none"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050" y="4378817"/>
            <a:ext cx="12222050" cy="3247083"/>
          </a:xfrm>
        </p:spPr>
        <p:txBody>
          <a:bodyPr>
            <a:normAutofit/>
          </a:bodyPr>
          <a:lstStyle/>
          <a:p>
            <a:pPr marL="0" indent="0" algn="ctr">
              <a:buNone/>
            </a:pPr>
            <a:r>
              <a:rPr lang="en-US" sz="2800" b="1" dirty="0" smtClean="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My Label 3D fashion pattern software </a:t>
            </a:r>
            <a:r>
              <a:rPr lang="mn-MN" sz="2800" dirty="0" smtClean="0">
                <a:latin typeface="Times New Roman" panose="02020603050405020304" pitchFamily="18" charset="0"/>
                <a:cs typeface="Times New Roman" panose="02020603050405020304" pitchFamily="18" charset="0"/>
              </a:rPr>
              <a:t>хэмээх хийсвэр загварын технологи нь </a:t>
            </a:r>
            <a:r>
              <a:rPr lang="en-US" sz="2800" dirty="0" smtClean="0">
                <a:latin typeface="Times New Roman" panose="02020603050405020304" pitchFamily="18" charset="0"/>
                <a:cs typeface="Times New Roman" panose="02020603050405020304" pitchFamily="18" charset="0"/>
              </a:rPr>
              <a:t>Siemens PLM Software </a:t>
            </a:r>
            <a:r>
              <a:rPr lang="mn-MN" sz="2800" dirty="0" smtClean="0">
                <a:latin typeface="Times New Roman" panose="02020603050405020304" pitchFamily="18" charset="0"/>
                <a:cs typeface="Times New Roman" panose="02020603050405020304" pitchFamily="18" charset="0"/>
              </a:rPr>
              <a:t>компаний бүтээл бөгөөд энэ программыг хэрэглэснээр материал, эдлэлийн төрөл бүрийн хэлбэр, загвар, эсгэх, оёх технологийг сонгох боломжтой. Мөн хувь хүний биеийн хэмжээг өгөгдөл болгон оруулж</a:t>
            </a:r>
            <a:r>
              <a:rPr lang="en-US" sz="2800" dirty="0" smtClean="0">
                <a:latin typeface="Times New Roman" panose="02020603050405020304" pitchFamily="18" charset="0"/>
                <a:cs typeface="Times New Roman" panose="02020603050405020304" pitchFamily="18" charset="0"/>
              </a:rPr>
              <a:t> 3D</a:t>
            </a:r>
            <a:r>
              <a:rPr lang="mn-MN" sz="2800" dirty="0" smtClean="0">
                <a:latin typeface="Times New Roman" panose="02020603050405020304" pitchFamily="18" charset="0"/>
                <a:cs typeface="Times New Roman" panose="02020603050405020304" pitchFamily="18" charset="0"/>
              </a:rPr>
              <a:t> манекенийг үүсгэх ба хувцасны эсгүүрийг бодит хэмжээгээр хэвлэх, оёх зааварчилгааг бэлтгэж өгдөг онцлогтой. </a:t>
            </a:r>
            <a:endParaRPr lang="en-US" sz="2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a:srcRect t="2634" r="2121" b="7824"/>
          <a:stretch/>
        </p:blipFill>
        <p:spPr>
          <a:xfrm>
            <a:off x="5009883" y="437881"/>
            <a:ext cx="6884514" cy="4064893"/>
          </a:xfrm>
          <a:prstGeom prst="rect">
            <a:avLst/>
          </a:prstGeom>
        </p:spPr>
      </p:pic>
    </p:spTree>
    <p:extLst>
      <p:ext uri="{BB962C8B-B14F-4D97-AF65-F5344CB8AC3E}">
        <p14:creationId xmlns:p14="http://schemas.microsoft.com/office/powerpoint/2010/main" val="2971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81439" y="4962625"/>
            <a:ext cx="11489844" cy="871505"/>
          </a:xfrm>
        </p:spPr>
        <p:txBody>
          <a:bodyPr>
            <a:noAutofit/>
          </a:bodyPr>
          <a:lstStyle/>
          <a:p>
            <a:pPr algn="r"/>
            <a:r>
              <a:rPr lang="mn-MN" sz="2800" cap="none"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mn-MN" sz="2800" cap="none"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Ц.ОД, Э.ЭНХМАРАЛ, Г.ХОНГОРЗУЛ,</a:t>
            </a:r>
            <a:r>
              <a:rPr lang="mn-MN" sz="2800" dirty="0" smtClean="0">
                <a:ln w="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Б.ЦОЛМОН, А.Өүлэн </a:t>
            </a:r>
            <a:endParaRPr lang="en-US" sz="2800" cap="none"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type="body" sz="half" idx="2"/>
          </p:nvPr>
        </p:nvSpPr>
        <p:spPr>
          <a:xfrm>
            <a:off x="1326522" y="2459865"/>
            <a:ext cx="9684914" cy="2266682"/>
          </a:xfrm>
        </p:spPr>
        <p:txBody>
          <a:bodyPr>
            <a:normAutofit/>
          </a:bodyPr>
          <a:lstStyle/>
          <a:p>
            <a:pPr marL="0" indent="0" algn="ctr">
              <a:buNone/>
            </a:pPr>
            <a:r>
              <a:rPr lang="mn-MN"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rPr>
              <a:t>Анхаарал </a:t>
            </a:r>
            <a:r>
              <a:rPr lang="mn-MN"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rPr>
              <a:t>хандуулсан</a:t>
            </a:r>
            <a:r>
              <a:rPr lang="en-US"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rPr>
              <a:t>                </a:t>
            </a:r>
            <a:r>
              <a:rPr lang="mn-MN"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rPr>
              <a:t> </a:t>
            </a:r>
            <a:r>
              <a:rPr lang="mn-MN"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rPr>
              <a:t>та бүхэнд баярлалаа</a:t>
            </a:r>
            <a:r>
              <a:rPr lang="en-US"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rPr>
              <a:t> </a:t>
            </a:r>
            <a:r>
              <a:rPr lang="en-US"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rPr>
              <a:t>!</a:t>
            </a:r>
            <a:endParaRPr lang="en-US" sz="6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cs typeface="Times New Roman" panose="02020603050405020304" pitchFamily="18" charset="0"/>
            </a:endParaRPr>
          </a:p>
        </p:txBody>
      </p:sp>
      <p:sp>
        <p:nvSpPr>
          <p:cNvPr id="5" name="Title 5"/>
          <p:cNvSpPr txBox="1">
            <a:spLocks/>
          </p:cNvSpPr>
          <p:nvPr/>
        </p:nvSpPr>
        <p:spPr>
          <a:xfrm>
            <a:off x="485106" y="6070208"/>
            <a:ext cx="11706894" cy="9359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cap="all" baseline="0">
                <a:solidFill>
                  <a:schemeClr val="tx1"/>
                </a:solidFill>
                <a:latin typeface="+mj-lt"/>
                <a:ea typeface="+mj-ea"/>
                <a:cs typeface="+mj-cs"/>
              </a:defRPr>
            </a:lvl1pPr>
          </a:lstStyle>
          <a:p>
            <a:pPr algn="r"/>
            <a:r>
              <a:rPr lang="mn-MN" cap="none"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mn-MN" sz="2800" dirty="0">
                <a:ln w="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П.Хүслэн, П. Оюуцэрэн, Ц.Хулан, Т.Хосцэцэг</a:t>
            </a:r>
            <a:r>
              <a:rPr lang="mn-MN" sz="2800" dirty="0" smtClean="0">
                <a:ln w="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mn-MN" sz="2800" dirty="0">
                <a:ln w="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А.Анунгоо</a:t>
            </a:r>
            <a:r>
              <a:rPr lang="mn-MN" sz="2400" dirty="0">
                <a:ln w="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2800" dirty="0">
              <a:ln w="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r"/>
            <a:endParaRPr lang="en-US" cap="none"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517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75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TM04033937[[fn=Vapor Trail]]</Template>
  <TotalTime>249</TotalTime>
  <Words>529</Words>
  <Application>Microsoft Office PowerPoint</Application>
  <PresentationFormat>Widescreen</PresentationFormat>
  <Paragraphs>38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Times New Roman</vt:lpstr>
      <vt:lpstr>Vapor Trail</vt:lpstr>
      <vt:lpstr>Хувцасны гарал үүсэл, загвар дизайн</vt:lpstr>
      <vt:lpstr>Хувцас ба түүний ангилал</vt:lpstr>
      <vt:lpstr>Тусгай загвар</vt:lpstr>
      <vt:lpstr>Бэлэн хувцас</vt:lpstr>
      <vt:lpstr>Масс зах зээл</vt:lpstr>
      <vt:lpstr>Юбканы үүсэл</vt:lpstr>
      <vt:lpstr>Хувцасны загвар зохион бүтээлт</vt:lpstr>
      <vt:lpstr>Хэмжээ авах аргачлал:</vt:lpstr>
      <vt:lpstr>Дижитал технологи нь орчин үеийн өдөр тутмын амьдралын нэгэн томоохон хэсэг болсон бөгөөд дизайны үйл ажиллагаанд хамгийн чухал хэрэглэгдэхүүнд тооцогддог.</vt:lpstr>
      <vt:lpstr> Ц.ОД, Э.ЭНХМАРАЛ, Г.ХОНГОРЗУЛ, Б.ЦОЛМОН, А.Өүлэн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Хувцасны гарал үүсэл, загварчлал</dc:title>
  <dc:creator>Enkhtaivan</dc:creator>
  <cp:lastModifiedBy>Lhamaa</cp:lastModifiedBy>
  <cp:revision>23</cp:revision>
  <dcterms:created xsi:type="dcterms:W3CDTF">2019-11-13T05:37:06Z</dcterms:created>
  <dcterms:modified xsi:type="dcterms:W3CDTF">2019-11-14T08:46:29Z</dcterms:modified>
</cp:coreProperties>
</file>